
<file path=[Content_Types].xml><?xml version="1.0" encoding="utf-8"?>
<Types xmlns="http://schemas.openxmlformats.org/package/2006/content-types">
  <Default Extension="png" ContentType="image/png"/>
  <Default Extension="jfif"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96"/>
  </p:notesMasterIdLst>
  <p:handoutMasterIdLst>
    <p:handoutMasterId r:id="rId97"/>
  </p:handoutMasterIdLst>
  <p:sldIdLst>
    <p:sldId id="256" r:id="rId3"/>
    <p:sldId id="449" r:id="rId4"/>
    <p:sldId id="450" r:id="rId5"/>
    <p:sldId id="257" r:id="rId6"/>
    <p:sldId id="303" r:id="rId7"/>
    <p:sldId id="417" r:id="rId8"/>
    <p:sldId id="429" r:id="rId9"/>
    <p:sldId id="410" r:id="rId10"/>
    <p:sldId id="411" r:id="rId11"/>
    <p:sldId id="409" r:id="rId12"/>
    <p:sldId id="433" r:id="rId13"/>
    <p:sldId id="412" r:id="rId14"/>
    <p:sldId id="416" r:id="rId15"/>
    <p:sldId id="413" r:id="rId16"/>
    <p:sldId id="430" r:id="rId17"/>
    <p:sldId id="415" r:id="rId18"/>
    <p:sldId id="419" r:id="rId19"/>
    <p:sldId id="420" r:id="rId20"/>
    <p:sldId id="421" r:id="rId21"/>
    <p:sldId id="432" r:id="rId22"/>
    <p:sldId id="422" r:id="rId23"/>
    <p:sldId id="423" r:id="rId24"/>
    <p:sldId id="424" r:id="rId25"/>
    <p:sldId id="425" r:id="rId26"/>
    <p:sldId id="437" r:id="rId27"/>
    <p:sldId id="427" r:id="rId28"/>
    <p:sldId id="435" r:id="rId29"/>
    <p:sldId id="436" r:id="rId30"/>
    <p:sldId id="438" r:id="rId31"/>
    <p:sldId id="434" r:id="rId32"/>
    <p:sldId id="418" r:id="rId33"/>
    <p:sldId id="407" r:id="rId34"/>
    <p:sldId id="319" r:id="rId35"/>
    <p:sldId id="446" r:id="rId36"/>
    <p:sldId id="447" r:id="rId37"/>
    <p:sldId id="448" r:id="rId38"/>
    <p:sldId id="314" r:id="rId39"/>
    <p:sldId id="315" r:id="rId40"/>
    <p:sldId id="316" r:id="rId41"/>
    <p:sldId id="439" r:id="rId42"/>
    <p:sldId id="317" r:id="rId43"/>
    <p:sldId id="441" r:id="rId44"/>
    <p:sldId id="440" r:id="rId45"/>
    <p:sldId id="365" r:id="rId46"/>
    <p:sldId id="364" r:id="rId47"/>
    <p:sldId id="426" r:id="rId48"/>
    <p:sldId id="323" r:id="rId49"/>
    <p:sldId id="325" r:id="rId50"/>
    <p:sldId id="443" r:id="rId51"/>
    <p:sldId id="442" r:id="rId52"/>
    <p:sldId id="369" r:id="rId53"/>
    <p:sldId id="370" r:id="rId54"/>
    <p:sldId id="383" r:id="rId55"/>
    <p:sldId id="324" r:id="rId56"/>
    <p:sldId id="428" r:id="rId57"/>
    <p:sldId id="371" r:id="rId58"/>
    <p:sldId id="372" r:id="rId59"/>
    <p:sldId id="376" r:id="rId60"/>
    <p:sldId id="373" r:id="rId61"/>
    <p:sldId id="374" r:id="rId62"/>
    <p:sldId id="375" r:id="rId63"/>
    <p:sldId id="377" r:id="rId64"/>
    <p:sldId id="378" r:id="rId65"/>
    <p:sldId id="386" r:id="rId66"/>
    <p:sldId id="387" r:id="rId67"/>
    <p:sldId id="403" r:id="rId68"/>
    <p:sldId id="333" r:id="rId69"/>
    <p:sldId id="379" r:id="rId70"/>
    <p:sldId id="380" r:id="rId71"/>
    <p:sldId id="381" r:id="rId72"/>
    <p:sldId id="404" r:id="rId73"/>
    <p:sldId id="444" r:id="rId74"/>
    <p:sldId id="384" r:id="rId75"/>
    <p:sldId id="385" r:id="rId76"/>
    <p:sldId id="388" r:id="rId77"/>
    <p:sldId id="389" r:id="rId78"/>
    <p:sldId id="390" r:id="rId79"/>
    <p:sldId id="392" r:id="rId80"/>
    <p:sldId id="391" r:id="rId81"/>
    <p:sldId id="393" r:id="rId82"/>
    <p:sldId id="395" r:id="rId83"/>
    <p:sldId id="396" r:id="rId84"/>
    <p:sldId id="397" r:id="rId85"/>
    <p:sldId id="398" r:id="rId86"/>
    <p:sldId id="399" r:id="rId87"/>
    <p:sldId id="400" r:id="rId88"/>
    <p:sldId id="402" r:id="rId89"/>
    <p:sldId id="401" r:id="rId90"/>
    <p:sldId id="405" r:id="rId91"/>
    <p:sldId id="445" r:id="rId92"/>
    <p:sldId id="406" r:id="rId93"/>
    <p:sldId id="382" r:id="rId94"/>
    <p:sldId id="408" r:id="rId95"/>
  </p:sldIdLst>
  <p:sldSz cx="12192000" cy="6858000"/>
  <p:notesSz cx="7315200" cy="96012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6B94"/>
    <a:srgbClr val="EF6157"/>
    <a:srgbClr val="47FFD1"/>
    <a:srgbClr val="5DA8D7"/>
    <a:srgbClr val="EEF257"/>
    <a:srgbClr val="1F7F79"/>
    <a:srgbClr val="FF99CC"/>
    <a:srgbClr val="CCFFFF"/>
    <a:srgbClr val="0398F4"/>
    <a:srgbClr val="0092F3"/>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5941C-5A1F-41B6-ABB6-433B8E174845}" v="1" dt="2024-01-17T16:45:29.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41" autoAdjust="0"/>
    <p:restoredTop sz="82872" autoAdjust="0"/>
  </p:normalViewPr>
  <p:slideViewPr>
    <p:cSldViewPr snapToGrid="0">
      <p:cViewPr varScale="1">
        <p:scale>
          <a:sx n="132" d="100"/>
          <a:sy n="132" d="100"/>
        </p:scale>
        <p:origin x="4752" y="96"/>
      </p:cViewPr>
      <p:guideLst>
        <p:guide orient="horz" pos="2160"/>
        <p:guide pos="3840"/>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 Martin Lund" userId="82ab92e5-b32b-4352-9004-d91953c95f92" providerId="ADAL" clId="{EB259EB5-FF2C-4DBF-8785-60E5C5060EC9}"/>
    <pc:docChg chg="undo custSel modSld">
      <pc:chgData name="Erik Martin Lund" userId="82ab92e5-b32b-4352-9004-d91953c95f92" providerId="ADAL" clId="{EB259EB5-FF2C-4DBF-8785-60E5C5060EC9}" dt="2023-01-28T21:21:29.911" v="84" actId="20577"/>
      <pc:docMkLst>
        <pc:docMk/>
      </pc:docMkLst>
      <pc:sldChg chg="modSp mod">
        <pc:chgData name="Erik Martin Lund" userId="82ab92e5-b32b-4352-9004-d91953c95f92" providerId="ADAL" clId="{EB259EB5-FF2C-4DBF-8785-60E5C5060EC9}" dt="2023-01-28T14:09:23.839" v="75" actId="20577"/>
        <pc:sldMkLst>
          <pc:docMk/>
          <pc:sldMk cId="1562370338" sldId="257"/>
        </pc:sldMkLst>
        <pc:spChg chg="mod">
          <ac:chgData name="Erik Martin Lund" userId="82ab92e5-b32b-4352-9004-d91953c95f92" providerId="ADAL" clId="{EB259EB5-FF2C-4DBF-8785-60E5C5060EC9}" dt="2023-01-28T14:09:23.839" v="75" actId="20577"/>
          <ac:spMkLst>
            <pc:docMk/>
            <pc:sldMk cId="1562370338" sldId="257"/>
            <ac:spMk id="7" creationId="{00000000-0000-0000-0000-000000000000}"/>
          </ac:spMkLst>
        </pc:spChg>
      </pc:sldChg>
      <pc:sldChg chg="modSp">
        <pc:chgData name="Erik Martin Lund" userId="82ab92e5-b32b-4352-9004-d91953c95f92" providerId="ADAL" clId="{EB259EB5-FF2C-4DBF-8785-60E5C5060EC9}" dt="2023-01-27T12:00:45.927" v="69" actId="113"/>
        <pc:sldMkLst>
          <pc:docMk/>
          <pc:sldMk cId="476433323" sldId="315"/>
        </pc:sldMkLst>
        <pc:spChg chg="mod">
          <ac:chgData name="Erik Martin Lund" userId="82ab92e5-b32b-4352-9004-d91953c95f92" providerId="ADAL" clId="{EB259EB5-FF2C-4DBF-8785-60E5C5060EC9}" dt="2023-01-27T12:00:45.927" v="69" actId="113"/>
          <ac:spMkLst>
            <pc:docMk/>
            <pc:sldMk cId="476433323" sldId="315"/>
            <ac:spMk id="204" creationId="{00000000-0000-0000-0000-000000000000}"/>
          </ac:spMkLst>
        </pc:spChg>
      </pc:sldChg>
      <pc:sldChg chg="modNotesTx">
        <pc:chgData name="Erik Martin Lund" userId="82ab92e5-b32b-4352-9004-d91953c95f92" providerId="ADAL" clId="{EB259EB5-FF2C-4DBF-8785-60E5C5060EC9}" dt="2023-01-28T21:21:29.911" v="84" actId="20577"/>
        <pc:sldMkLst>
          <pc:docMk/>
          <pc:sldMk cId="3864672420" sldId="393"/>
        </pc:sldMkLst>
      </pc:sldChg>
      <pc:sldChg chg="modAnim">
        <pc:chgData name="Erik Martin Lund" userId="82ab92e5-b32b-4352-9004-d91953c95f92" providerId="ADAL" clId="{EB259EB5-FF2C-4DBF-8785-60E5C5060EC9}" dt="2023-01-25T15:15:47.757" v="1"/>
        <pc:sldMkLst>
          <pc:docMk/>
          <pc:sldMk cId="4020297395" sldId="403"/>
        </pc:sldMkLst>
      </pc:sldChg>
      <pc:sldChg chg="modAnim">
        <pc:chgData name="Erik Martin Lund" userId="82ab92e5-b32b-4352-9004-d91953c95f92" providerId="ADAL" clId="{EB259EB5-FF2C-4DBF-8785-60E5C5060EC9}" dt="2023-01-25T15:23:35.392" v="3"/>
        <pc:sldMkLst>
          <pc:docMk/>
          <pc:sldMk cId="2141766594" sldId="404"/>
        </pc:sldMkLst>
      </pc:sldChg>
      <pc:sldChg chg="addSp delSp modSp mod">
        <pc:chgData name="Erik Martin Lund" userId="82ab92e5-b32b-4352-9004-d91953c95f92" providerId="ADAL" clId="{EB259EB5-FF2C-4DBF-8785-60E5C5060EC9}" dt="2023-01-27T11:12:20.012" v="49" actId="14100"/>
        <pc:sldMkLst>
          <pc:docMk/>
          <pc:sldMk cId="2563551072" sldId="415"/>
        </pc:sldMkLst>
        <pc:spChg chg="del">
          <ac:chgData name="Erik Martin Lund" userId="82ab92e5-b32b-4352-9004-d91953c95f92" providerId="ADAL" clId="{EB259EB5-FF2C-4DBF-8785-60E5C5060EC9}" dt="2023-01-27T11:11:27.708" v="41" actId="478"/>
          <ac:spMkLst>
            <pc:docMk/>
            <pc:sldMk cId="2563551072" sldId="415"/>
            <ac:spMk id="9" creationId="{00000000-0000-0000-0000-000000000000}"/>
          </ac:spMkLst>
        </pc:spChg>
        <pc:spChg chg="add del mod">
          <ac:chgData name="Erik Martin Lund" userId="82ab92e5-b32b-4352-9004-d91953c95f92" providerId="ADAL" clId="{EB259EB5-FF2C-4DBF-8785-60E5C5060EC9}" dt="2023-01-27T11:12:20.012" v="49" actId="14100"/>
          <ac:spMkLst>
            <pc:docMk/>
            <pc:sldMk cId="2563551072" sldId="415"/>
            <ac:spMk id="11" creationId="{00000000-0000-0000-0000-000000000000}"/>
          </ac:spMkLst>
        </pc:spChg>
        <pc:spChg chg="add del mod">
          <ac:chgData name="Erik Martin Lund" userId="82ab92e5-b32b-4352-9004-d91953c95f92" providerId="ADAL" clId="{EB259EB5-FF2C-4DBF-8785-60E5C5060EC9}" dt="2023-01-27T11:12:11.226" v="46" actId="478"/>
          <ac:spMkLst>
            <pc:docMk/>
            <pc:sldMk cId="2563551072" sldId="415"/>
            <ac:spMk id="12" creationId="{00000000-0000-0000-0000-000000000000}"/>
          </ac:spMkLst>
        </pc:spChg>
        <pc:spChg chg="del">
          <ac:chgData name="Erik Martin Lund" userId="82ab92e5-b32b-4352-9004-d91953c95f92" providerId="ADAL" clId="{EB259EB5-FF2C-4DBF-8785-60E5C5060EC9}" dt="2023-01-27T11:11:21.637" v="39" actId="478"/>
          <ac:spMkLst>
            <pc:docMk/>
            <pc:sldMk cId="2563551072" sldId="415"/>
            <ac:spMk id="16" creationId="{00000000-0000-0000-0000-000000000000}"/>
          </ac:spMkLst>
        </pc:spChg>
        <pc:picChg chg="del">
          <ac:chgData name="Erik Martin Lund" userId="82ab92e5-b32b-4352-9004-d91953c95f92" providerId="ADAL" clId="{EB259EB5-FF2C-4DBF-8785-60E5C5060EC9}" dt="2023-01-27T11:11:22.973" v="40" actId="478"/>
          <ac:picMkLst>
            <pc:docMk/>
            <pc:sldMk cId="2563551072" sldId="415"/>
            <ac:picMk id="3" creationId="{00000000-0000-0000-0000-000000000000}"/>
          </ac:picMkLst>
        </pc:picChg>
        <pc:cxnChg chg="mod">
          <ac:chgData name="Erik Martin Lund" userId="82ab92e5-b32b-4352-9004-d91953c95f92" providerId="ADAL" clId="{EB259EB5-FF2C-4DBF-8785-60E5C5060EC9}" dt="2023-01-27T11:12:20.012" v="49" actId="14100"/>
          <ac:cxnSpMkLst>
            <pc:docMk/>
            <pc:sldMk cId="2563551072" sldId="415"/>
            <ac:cxnSpMk id="14" creationId="{00000000-0000-0000-0000-000000000000}"/>
          </ac:cxnSpMkLst>
        </pc:cxnChg>
      </pc:sldChg>
      <pc:sldChg chg="modNotesTx">
        <pc:chgData name="Erik Martin Lund" userId="82ab92e5-b32b-4352-9004-d91953c95f92" providerId="ADAL" clId="{EB259EB5-FF2C-4DBF-8785-60E5C5060EC9}" dt="2023-01-27T10:24:57.248" v="27" actId="20577"/>
        <pc:sldMkLst>
          <pc:docMk/>
          <pc:sldMk cId="1129668067" sldId="429"/>
        </pc:sldMkLst>
      </pc:sldChg>
      <pc:sldChg chg="delSp modSp mod">
        <pc:chgData name="Erik Martin Lund" userId="82ab92e5-b32b-4352-9004-d91953c95f92" providerId="ADAL" clId="{EB259EB5-FF2C-4DBF-8785-60E5C5060EC9}" dt="2023-01-27T11:09:24.990" v="38" actId="1035"/>
        <pc:sldMkLst>
          <pc:docMk/>
          <pc:sldMk cId="2342994626" sldId="430"/>
        </pc:sldMkLst>
        <pc:spChg chg="del">
          <ac:chgData name="Erik Martin Lund" userId="82ab92e5-b32b-4352-9004-d91953c95f92" providerId="ADAL" clId="{EB259EB5-FF2C-4DBF-8785-60E5C5060EC9}" dt="2023-01-27T11:09:14.918" v="33" actId="478"/>
          <ac:spMkLst>
            <pc:docMk/>
            <pc:sldMk cId="2342994626" sldId="430"/>
            <ac:spMk id="2" creationId="{00000000-0000-0000-0000-000000000000}"/>
          </ac:spMkLst>
        </pc:spChg>
        <pc:spChg chg="mod">
          <ac:chgData name="Erik Martin Lund" userId="82ab92e5-b32b-4352-9004-d91953c95f92" providerId="ADAL" clId="{EB259EB5-FF2C-4DBF-8785-60E5C5060EC9}" dt="2023-01-27T11:09:18.901" v="34" actId="1076"/>
          <ac:spMkLst>
            <pc:docMk/>
            <pc:sldMk cId="2342994626" sldId="430"/>
            <ac:spMk id="9" creationId="{00000000-0000-0000-0000-000000000000}"/>
          </ac:spMkLst>
        </pc:spChg>
        <pc:spChg chg="del">
          <ac:chgData name="Erik Martin Lund" userId="82ab92e5-b32b-4352-9004-d91953c95f92" providerId="ADAL" clId="{EB259EB5-FF2C-4DBF-8785-60E5C5060EC9}" dt="2023-01-27T11:09:13.664" v="32" actId="478"/>
          <ac:spMkLst>
            <pc:docMk/>
            <pc:sldMk cId="2342994626" sldId="430"/>
            <ac:spMk id="10" creationId="{00000000-0000-0000-0000-000000000000}"/>
          </ac:spMkLst>
        </pc:spChg>
        <pc:spChg chg="del">
          <ac:chgData name="Erik Martin Lund" userId="82ab92e5-b32b-4352-9004-d91953c95f92" providerId="ADAL" clId="{EB259EB5-FF2C-4DBF-8785-60E5C5060EC9}" dt="2023-01-27T11:09:12.102" v="31" actId="478"/>
          <ac:spMkLst>
            <pc:docMk/>
            <pc:sldMk cId="2342994626" sldId="430"/>
            <ac:spMk id="11" creationId="{00000000-0000-0000-0000-000000000000}"/>
          </ac:spMkLst>
        </pc:spChg>
        <pc:spChg chg="mod">
          <ac:chgData name="Erik Martin Lund" userId="82ab92e5-b32b-4352-9004-d91953c95f92" providerId="ADAL" clId="{EB259EB5-FF2C-4DBF-8785-60E5C5060EC9}" dt="2023-01-27T11:09:24.990" v="38" actId="1035"/>
          <ac:spMkLst>
            <pc:docMk/>
            <pc:sldMk cId="2342994626" sldId="430"/>
            <ac:spMk id="16" creationId="{00000000-0000-0000-0000-000000000000}"/>
          </ac:spMkLst>
        </pc:spChg>
        <pc:picChg chg="mod modCrop">
          <ac:chgData name="Erik Martin Lund" userId="82ab92e5-b32b-4352-9004-d91953c95f92" providerId="ADAL" clId="{EB259EB5-FF2C-4DBF-8785-60E5C5060EC9}" dt="2023-01-27T11:09:06.350" v="30" actId="732"/>
          <ac:picMkLst>
            <pc:docMk/>
            <pc:sldMk cId="2342994626" sldId="430"/>
            <ac:picMk id="3" creationId="{00000000-0000-0000-0000-000000000000}"/>
          </ac:picMkLst>
        </pc:picChg>
      </pc:sldChg>
      <pc:sldChg chg="modNotesTx">
        <pc:chgData name="Erik Martin Lund" userId="82ab92e5-b32b-4352-9004-d91953c95f92" providerId="ADAL" clId="{EB259EB5-FF2C-4DBF-8785-60E5C5060EC9}" dt="2023-01-27T11:56:04.057" v="65" actId="20577"/>
        <pc:sldMkLst>
          <pc:docMk/>
          <pc:sldMk cId="376678980" sldId="446"/>
        </pc:sldMkLst>
      </pc:sldChg>
    </pc:docChg>
  </pc:docChgLst>
  <pc:docChgLst>
    <pc:chgData name="Erik Martin Lund" userId="82ab92e5-b32b-4352-9004-d91953c95f92" providerId="ADAL" clId="{B8F3A88C-EEA0-45FE-A926-A2759B94810F}"/>
    <pc:docChg chg="custSel modSld">
      <pc:chgData name="Erik Martin Lund" userId="82ab92e5-b32b-4352-9004-d91953c95f92" providerId="ADAL" clId="{B8F3A88C-EEA0-45FE-A926-A2759B94810F}" dt="2023-01-24T14:06:43.538" v="98" actId="20577"/>
      <pc:docMkLst>
        <pc:docMk/>
      </pc:docMkLst>
      <pc:sldChg chg="addSp modSp mod">
        <pc:chgData name="Erik Martin Lund" userId="82ab92e5-b32b-4352-9004-d91953c95f92" providerId="ADAL" clId="{B8F3A88C-EEA0-45FE-A926-A2759B94810F}" dt="2023-01-18T14:04:16.117" v="5" actId="20577"/>
        <pc:sldMkLst>
          <pc:docMk/>
          <pc:sldMk cId="355429342" sldId="256"/>
        </pc:sldMkLst>
        <pc:spChg chg="mod">
          <ac:chgData name="Erik Martin Lund" userId="82ab92e5-b32b-4352-9004-d91953c95f92" providerId="ADAL" clId="{B8F3A88C-EEA0-45FE-A926-A2759B94810F}" dt="2023-01-18T13:55:48.659" v="1"/>
          <ac:spMkLst>
            <pc:docMk/>
            <pc:sldMk cId="355429342" sldId="256"/>
            <ac:spMk id="7" creationId="{00000000-0000-0000-0000-000000000000}"/>
          </ac:spMkLst>
        </pc:spChg>
        <pc:spChg chg="mod">
          <ac:chgData name="Erik Martin Lund" userId="82ab92e5-b32b-4352-9004-d91953c95f92" providerId="ADAL" clId="{B8F3A88C-EEA0-45FE-A926-A2759B94810F}" dt="2023-01-18T14:04:16.117" v="5" actId="20577"/>
          <ac:spMkLst>
            <pc:docMk/>
            <pc:sldMk cId="355429342" sldId="256"/>
            <ac:spMk id="9" creationId="{00000000-0000-0000-0000-000000000000}"/>
          </ac:spMkLst>
        </pc:spChg>
        <pc:spChg chg="add mod">
          <ac:chgData name="Erik Martin Lund" userId="82ab92e5-b32b-4352-9004-d91953c95f92" providerId="ADAL" clId="{B8F3A88C-EEA0-45FE-A926-A2759B94810F}" dt="2023-01-18T13:55:38.690" v="0"/>
          <ac:spMkLst>
            <pc:docMk/>
            <pc:sldMk cId="355429342" sldId="256"/>
            <ac:spMk id="10" creationId="{D56461AB-F8CC-4F87-996C-B854C290C14D}"/>
          </ac:spMkLst>
        </pc:spChg>
      </pc:sldChg>
      <pc:sldChg chg="modSp mod">
        <pc:chgData name="Erik Martin Lund" userId="82ab92e5-b32b-4352-9004-d91953c95f92" providerId="ADAL" clId="{B8F3A88C-EEA0-45FE-A926-A2759B94810F}" dt="2023-01-18T14:05:24.473" v="6" actId="20577"/>
        <pc:sldMkLst>
          <pc:docMk/>
          <pc:sldMk cId="1562370338" sldId="257"/>
        </pc:sldMkLst>
        <pc:spChg chg="mod">
          <ac:chgData name="Erik Martin Lund" userId="82ab92e5-b32b-4352-9004-d91953c95f92" providerId="ADAL" clId="{B8F3A88C-EEA0-45FE-A926-A2759B94810F}" dt="2023-01-18T14:05:24.473" v="6" actId="20577"/>
          <ac:spMkLst>
            <pc:docMk/>
            <pc:sldMk cId="1562370338" sldId="257"/>
            <ac:spMk id="7" creationId="{00000000-0000-0000-0000-000000000000}"/>
          </ac:spMkLst>
        </pc:spChg>
      </pc:sldChg>
      <pc:sldChg chg="mod modShow">
        <pc:chgData name="Erik Martin Lund" userId="82ab92e5-b32b-4352-9004-d91953c95f92" providerId="ADAL" clId="{B8F3A88C-EEA0-45FE-A926-A2759B94810F}" dt="2023-01-18T14:05:34.477" v="7" actId="729"/>
        <pc:sldMkLst>
          <pc:docMk/>
          <pc:sldMk cId="761769076" sldId="258"/>
        </pc:sldMkLst>
      </pc:sldChg>
      <pc:sldChg chg="modSp mod">
        <pc:chgData name="Erik Martin Lund" userId="82ab92e5-b32b-4352-9004-d91953c95f92" providerId="ADAL" clId="{B8F3A88C-EEA0-45FE-A926-A2759B94810F}" dt="2023-01-19T12:56:40.462" v="83" actId="20577"/>
        <pc:sldMkLst>
          <pc:docMk/>
          <pc:sldMk cId="2037147954" sldId="382"/>
        </pc:sldMkLst>
        <pc:spChg chg="mod">
          <ac:chgData name="Erik Martin Lund" userId="82ab92e5-b32b-4352-9004-d91953c95f92" providerId="ADAL" clId="{B8F3A88C-EEA0-45FE-A926-A2759B94810F}" dt="2023-01-19T12:56:40.462" v="83" actId="20577"/>
          <ac:spMkLst>
            <pc:docMk/>
            <pc:sldMk cId="2037147954" sldId="382"/>
            <ac:spMk id="4" creationId="{00000000-0000-0000-0000-000000000000}"/>
          </ac:spMkLst>
        </pc:spChg>
      </pc:sldChg>
      <pc:sldChg chg="mod modShow">
        <pc:chgData name="Erik Martin Lund" userId="82ab92e5-b32b-4352-9004-d91953c95f92" providerId="ADAL" clId="{B8F3A88C-EEA0-45FE-A926-A2759B94810F}" dt="2023-01-19T11:43:31.298" v="21" actId="729"/>
        <pc:sldMkLst>
          <pc:docMk/>
          <pc:sldMk cId="2413389033" sldId="391"/>
        </pc:sldMkLst>
      </pc:sldChg>
      <pc:sldChg chg="addSp modSp mod">
        <pc:chgData name="Erik Martin Lund" userId="82ab92e5-b32b-4352-9004-d91953c95f92" providerId="ADAL" clId="{B8F3A88C-EEA0-45FE-A926-A2759B94810F}" dt="2023-01-19T11:44:13.551" v="82" actId="1076"/>
        <pc:sldMkLst>
          <pc:docMk/>
          <pc:sldMk cId="3864672420" sldId="393"/>
        </pc:sldMkLst>
        <pc:spChg chg="add mod">
          <ac:chgData name="Erik Martin Lund" userId="82ab92e5-b32b-4352-9004-d91953c95f92" providerId="ADAL" clId="{B8F3A88C-EEA0-45FE-A926-A2759B94810F}" dt="2023-01-19T11:43:42.655" v="24" actId="1076"/>
          <ac:spMkLst>
            <pc:docMk/>
            <pc:sldMk cId="3864672420" sldId="393"/>
            <ac:spMk id="17" creationId="{55072085-8972-48DC-80A9-07DBF4B96DDD}"/>
          </ac:spMkLst>
        </pc:spChg>
        <pc:spChg chg="add mod">
          <ac:chgData name="Erik Martin Lund" userId="82ab92e5-b32b-4352-9004-d91953c95f92" providerId="ADAL" clId="{B8F3A88C-EEA0-45FE-A926-A2759B94810F}" dt="2023-01-19T11:44:03.800" v="80" actId="1076"/>
          <ac:spMkLst>
            <pc:docMk/>
            <pc:sldMk cId="3864672420" sldId="393"/>
            <ac:spMk id="18" creationId="{C5C360ED-03C3-4708-8236-AB714D25E1DF}"/>
          </ac:spMkLst>
        </pc:spChg>
        <pc:spChg chg="add mod">
          <ac:chgData name="Erik Martin Lund" userId="82ab92e5-b32b-4352-9004-d91953c95f92" providerId="ADAL" clId="{B8F3A88C-EEA0-45FE-A926-A2759B94810F}" dt="2023-01-19T11:44:13.551" v="82" actId="1076"/>
          <ac:spMkLst>
            <pc:docMk/>
            <pc:sldMk cId="3864672420" sldId="393"/>
            <ac:spMk id="19" creationId="{3EA23696-E0BB-42B7-B2D8-7ED37429B2A5}"/>
          </ac:spMkLst>
        </pc:spChg>
      </pc:sldChg>
      <pc:sldChg chg="modSp">
        <pc:chgData name="Erik Martin Lund" userId="82ab92e5-b32b-4352-9004-d91953c95f92" providerId="ADAL" clId="{B8F3A88C-EEA0-45FE-A926-A2759B94810F}" dt="2023-01-24T13:52:31.772" v="92" actId="20577"/>
        <pc:sldMkLst>
          <pc:docMk/>
          <pc:sldMk cId="614849874" sldId="410"/>
        </pc:sldMkLst>
        <pc:spChg chg="mod">
          <ac:chgData name="Erik Martin Lund" userId="82ab92e5-b32b-4352-9004-d91953c95f92" providerId="ADAL" clId="{B8F3A88C-EEA0-45FE-A926-A2759B94810F}" dt="2023-01-24T13:52:31.772" v="92" actId="20577"/>
          <ac:spMkLst>
            <pc:docMk/>
            <pc:sldMk cId="614849874" sldId="410"/>
            <ac:spMk id="7" creationId="{00000000-0000-0000-0000-000000000000}"/>
          </ac:spMkLst>
        </pc:spChg>
      </pc:sldChg>
      <pc:sldChg chg="delSp mod delAnim">
        <pc:chgData name="Erik Martin Lund" userId="82ab92e5-b32b-4352-9004-d91953c95f92" providerId="ADAL" clId="{B8F3A88C-EEA0-45FE-A926-A2759B94810F}" dt="2023-01-24T13:55:09.565" v="93" actId="478"/>
        <pc:sldMkLst>
          <pc:docMk/>
          <pc:sldMk cId="1494497845" sldId="411"/>
        </pc:sldMkLst>
        <pc:spChg chg="del">
          <ac:chgData name="Erik Martin Lund" userId="82ab92e5-b32b-4352-9004-d91953c95f92" providerId="ADAL" clId="{B8F3A88C-EEA0-45FE-A926-A2759B94810F}" dt="2023-01-24T13:55:09.565" v="93" actId="478"/>
          <ac:spMkLst>
            <pc:docMk/>
            <pc:sldMk cId="1494497845" sldId="411"/>
            <ac:spMk id="3" creationId="{00000000-0000-0000-0000-000000000000}"/>
          </ac:spMkLst>
        </pc:spChg>
      </pc:sldChg>
      <pc:sldChg chg="modSp mod">
        <pc:chgData name="Erik Martin Lund" userId="82ab92e5-b32b-4352-9004-d91953c95f92" providerId="ADAL" clId="{B8F3A88C-EEA0-45FE-A926-A2759B94810F}" dt="2023-01-24T12:29:06.137" v="84" actId="20577"/>
        <pc:sldMkLst>
          <pc:docMk/>
          <pc:sldMk cId="1129668067" sldId="429"/>
        </pc:sldMkLst>
        <pc:spChg chg="mod">
          <ac:chgData name="Erik Martin Lund" userId="82ab92e5-b32b-4352-9004-d91953c95f92" providerId="ADAL" clId="{B8F3A88C-EEA0-45FE-A926-A2759B94810F}" dt="2023-01-18T14:09:23.810" v="9" actId="20577"/>
          <ac:spMkLst>
            <pc:docMk/>
            <pc:sldMk cId="1129668067" sldId="429"/>
            <ac:spMk id="2" creationId="{00000000-0000-0000-0000-000000000000}"/>
          </ac:spMkLst>
        </pc:spChg>
        <pc:spChg chg="mod">
          <ac:chgData name="Erik Martin Lund" userId="82ab92e5-b32b-4352-9004-d91953c95f92" providerId="ADAL" clId="{B8F3A88C-EEA0-45FE-A926-A2759B94810F}" dt="2023-01-24T12:29:06.137" v="84" actId="20577"/>
          <ac:spMkLst>
            <pc:docMk/>
            <pc:sldMk cId="1129668067" sldId="429"/>
            <ac:spMk id="8" creationId="{00000000-0000-0000-0000-000000000000}"/>
          </ac:spMkLst>
        </pc:spChg>
        <pc:spChg chg="mod">
          <ac:chgData name="Erik Martin Lund" userId="82ab92e5-b32b-4352-9004-d91953c95f92" providerId="ADAL" clId="{B8F3A88C-EEA0-45FE-A926-A2759B94810F}" dt="2023-01-18T14:09:22.385" v="8" actId="20577"/>
          <ac:spMkLst>
            <pc:docMk/>
            <pc:sldMk cId="1129668067" sldId="429"/>
            <ac:spMk id="9" creationId="{00000000-0000-0000-0000-000000000000}"/>
          </ac:spMkLst>
        </pc:spChg>
      </pc:sldChg>
      <pc:sldChg chg="modNotesTx">
        <pc:chgData name="Erik Martin Lund" userId="82ab92e5-b32b-4352-9004-d91953c95f92" providerId="ADAL" clId="{B8F3A88C-EEA0-45FE-A926-A2759B94810F}" dt="2023-01-24T14:06:43.538" v="98" actId="20577"/>
        <pc:sldMkLst>
          <pc:docMk/>
          <pc:sldMk cId="2342994626" sldId="430"/>
        </pc:sldMkLst>
      </pc:sldChg>
      <pc:sldChg chg="modSp mod">
        <pc:chgData name="Erik Martin Lund" userId="82ab92e5-b32b-4352-9004-d91953c95f92" providerId="ADAL" clId="{B8F3A88C-EEA0-45FE-A926-A2759B94810F}" dt="2023-01-18T15:03:22.140" v="20" actId="20577"/>
        <pc:sldMkLst>
          <pc:docMk/>
          <pc:sldMk cId="27511347" sldId="438"/>
        </pc:sldMkLst>
        <pc:spChg chg="mod">
          <ac:chgData name="Erik Martin Lund" userId="82ab92e5-b32b-4352-9004-d91953c95f92" providerId="ADAL" clId="{B8F3A88C-EEA0-45FE-A926-A2759B94810F}" dt="2023-01-18T15:03:22.140" v="20" actId="20577"/>
          <ac:spMkLst>
            <pc:docMk/>
            <pc:sldMk cId="27511347" sldId="438"/>
            <ac:spMk id="11" creationId="{00000000-0000-0000-0000-000000000000}"/>
          </ac:spMkLst>
        </pc:spChg>
      </pc:sldChg>
    </pc:docChg>
  </pc:docChgLst>
  <pc:docChgLst>
    <pc:chgData name="Erik Martin Lund" userId="82ab92e5-b32b-4352-9004-d91953c95f92" providerId="ADAL" clId="{3875941C-5A1F-41B6-ABB6-433B8E174845}"/>
    <pc:docChg chg="undo custSel delSld modSld modNotesMaster">
      <pc:chgData name="Erik Martin Lund" userId="82ab92e5-b32b-4352-9004-d91953c95f92" providerId="ADAL" clId="{3875941C-5A1F-41B6-ABB6-433B8E174845}" dt="2024-01-24T10:46:29.909" v="531" actId="20577"/>
      <pc:docMkLst>
        <pc:docMk/>
      </pc:docMkLst>
      <pc:sldChg chg="modSp mod">
        <pc:chgData name="Erik Martin Lund" userId="82ab92e5-b32b-4352-9004-d91953c95f92" providerId="ADAL" clId="{3875941C-5A1F-41B6-ABB6-433B8E174845}" dt="2024-01-17T13:46:20.129" v="3" actId="20577"/>
        <pc:sldMkLst>
          <pc:docMk/>
          <pc:sldMk cId="355429342" sldId="256"/>
        </pc:sldMkLst>
        <pc:spChg chg="mod">
          <ac:chgData name="Erik Martin Lund" userId="82ab92e5-b32b-4352-9004-d91953c95f92" providerId="ADAL" clId="{3875941C-5A1F-41B6-ABB6-433B8E174845}" dt="2024-01-17T13:46:20.129" v="3" actId="20577"/>
          <ac:spMkLst>
            <pc:docMk/>
            <pc:sldMk cId="355429342" sldId="256"/>
            <ac:spMk id="9" creationId="{00000000-0000-0000-0000-000000000000}"/>
          </ac:spMkLst>
        </pc:spChg>
      </pc:sldChg>
      <pc:sldChg chg="del">
        <pc:chgData name="Erik Martin Lund" userId="82ab92e5-b32b-4352-9004-d91953c95f92" providerId="ADAL" clId="{3875941C-5A1F-41B6-ABB6-433B8E174845}" dt="2024-01-17T13:46:37.276" v="4" actId="47"/>
        <pc:sldMkLst>
          <pc:docMk/>
          <pc:sldMk cId="761769076" sldId="258"/>
        </pc:sldMkLst>
      </pc:sldChg>
      <pc:sldChg chg="setBg modNotesTx">
        <pc:chgData name="Erik Martin Lund" userId="82ab92e5-b32b-4352-9004-d91953c95f92" providerId="ADAL" clId="{3875941C-5A1F-41B6-ABB6-433B8E174845}" dt="2024-01-23T11:57:35.313" v="228"/>
        <pc:sldMkLst>
          <pc:docMk/>
          <pc:sldMk cId="227127658" sldId="303"/>
        </pc:sldMkLst>
      </pc:sldChg>
      <pc:sldChg chg="modSp">
        <pc:chgData name="Erik Martin Lund" userId="82ab92e5-b32b-4352-9004-d91953c95f92" providerId="ADAL" clId="{3875941C-5A1F-41B6-ABB6-433B8E174845}" dt="2024-01-23T12:54:36.814" v="332" actId="313"/>
        <pc:sldMkLst>
          <pc:docMk/>
          <pc:sldMk cId="3625425949" sldId="314"/>
        </pc:sldMkLst>
        <pc:spChg chg="mod">
          <ac:chgData name="Erik Martin Lund" userId="82ab92e5-b32b-4352-9004-d91953c95f92" providerId="ADAL" clId="{3875941C-5A1F-41B6-ABB6-433B8E174845}" dt="2024-01-23T12:54:36.814" v="332" actId="313"/>
          <ac:spMkLst>
            <pc:docMk/>
            <pc:sldMk cId="3625425949" sldId="314"/>
            <ac:spMk id="5" creationId="{00000000-0000-0000-0000-000000000000}"/>
          </ac:spMkLst>
        </pc:spChg>
      </pc:sldChg>
      <pc:sldChg chg="delSp mod modNotesTx">
        <pc:chgData name="Erik Martin Lund" userId="82ab92e5-b32b-4352-9004-d91953c95f92" providerId="ADAL" clId="{3875941C-5A1F-41B6-ABB6-433B8E174845}" dt="2024-01-23T14:29:53.284" v="427" actId="478"/>
        <pc:sldMkLst>
          <pc:docMk/>
          <pc:sldMk cId="3725393178" sldId="324"/>
        </pc:sldMkLst>
        <pc:spChg chg="del">
          <ac:chgData name="Erik Martin Lund" userId="82ab92e5-b32b-4352-9004-d91953c95f92" providerId="ADAL" clId="{3875941C-5A1F-41B6-ABB6-433B8E174845}" dt="2024-01-23T14:29:53.284" v="427" actId="478"/>
          <ac:spMkLst>
            <pc:docMk/>
            <pc:sldMk cId="3725393178" sldId="324"/>
            <ac:spMk id="3" creationId="{00000000-0000-0000-0000-000000000000}"/>
          </ac:spMkLst>
        </pc:spChg>
      </pc:sldChg>
      <pc:sldChg chg="modNotesTx">
        <pc:chgData name="Erik Martin Lund" userId="82ab92e5-b32b-4352-9004-d91953c95f92" providerId="ADAL" clId="{3875941C-5A1F-41B6-ABB6-433B8E174845}" dt="2024-01-24T08:57:01.017" v="492" actId="113"/>
        <pc:sldMkLst>
          <pc:docMk/>
          <pc:sldMk cId="2067401425" sldId="325"/>
        </pc:sldMkLst>
      </pc:sldChg>
      <pc:sldChg chg="modNotesTx">
        <pc:chgData name="Erik Martin Lund" userId="82ab92e5-b32b-4352-9004-d91953c95f92" providerId="ADAL" clId="{3875941C-5A1F-41B6-ABB6-433B8E174845}" dt="2024-01-23T12:58:28.509" v="334" actId="20577"/>
        <pc:sldMkLst>
          <pc:docMk/>
          <pc:sldMk cId="1375853634" sldId="365"/>
        </pc:sldMkLst>
      </pc:sldChg>
      <pc:sldChg chg="modSp mod modNotesTx">
        <pc:chgData name="Erik Martin Lund" userId="82ab92e5-b32b-4352-9004-d91953c95f92" providerId="ADAL" clId="{3875941C-5A1F-41B6-ABB6-433B8E174845}" dt="2024-01-23T14:20:09.317" v="358" actId="20577"/>
        <pc:sldMkLst>
          <pc:docMk/>
          <pc:sldMk cId="3214756752" sldId="370"/>
        </pc:sldMkLst>
        <pc:spChg chg="mod">
          <ac:chgData name="Erik Martin Lund" userId="82ab92e5-b32b-4352-9004-d91953c95f92" providerId="ADAL" clId="{3875941C-5A1F-41B6-ABB6-433B8E174845}" dt="2024-01-23T14:15:03.041" v="335" actId="20577"/>
          <ac:spMkLst>
            <pc:docMk/>
            <pc:sldMk cId="3214756752" sldId="370"/>
            <ac:spMk id="11" creationId="{00000000-0000-0000-0000-000000000000}"/>
          </ac:spMkLst>
        </pc:spChg>
      </pc:sldChg>
      <pc:sldChg chg="modNotesTx">
        <pc:chgData name="Erik Martin Lund" userId="82ab92e5-b32b-4352-9004-d91953c95f92" providerId="ADAL" clId="{3875941C-5A1F-41B6-ABB6-433B8E174845}" dt="2024-01-23T14:25:40.853" v="412" actId="400"/>
        <pc:sldMkLst>
          <pc:docMk/>
          <pc:sldMk cId="3559514950" sldId="383"/>
        </pc:sldMkLst>
      </pc:sldChg>
      <pc:sldChg chg="modNotesTx">
        <pc:chgData name="Erik Martin Lund" userId="82ab92e5-b32b-4352-9004-d91953c95f92" providerId="ADAL" clId="{3875941C-5A1F-41B6-ABB6-433B8E174845}" dt="2024-01-23T15:15:22.793" v="430" actId="113"/>
        <pc:sldMkLst>
          <pc:docMk/>
          <pc:sldMk cId="2777177570" sldId="388"/>
        </pc:sldMkLst>
      </pc:sldChg>
      <pc:sldChg chg="mod modShow">
        <pc:chgData name="Erik Martin Lund" userId="82ab92e5-b32b-4352-9004-d91953c95f92" providerId="ADAL" clId="{3875941C-5A1F-41B6-ABB6-433B8E174845}" dt="2024-01-23T15:21:06.158" v="431" actId="729"/>
        <pc:sldMkLst>
          <pc:docMk/>
          <pc:sldMk cId="2413389033" sldId="391"/>
        </pc:sldMkLst>
      </pc:sldChg>
      <pc:sldChg chg="modNotesTx">
        <pc:chgData name="Erik Martin Lund" userId="82ab92e5-b32b-4352-9004-d91953c95f92" providerId="ADAL" clId="{3875941C-5A1F-41B6-ABB6-433B8E174845}" dt="2024-01-23T15:22:07.780" v="435" actId="20577"/>
        <pc:sldMkLst>
          <pc:docMk/>
          <pc:sldMk cId="3864672420" sldId="393"/>
        </pc:sldMkLst>
      </pc:sldChg>
      <pc:sldChg chg="modSp">
        <pc:chgData name="Erik Martin Lund" userId="82ab92e5-b32b-4352-9004-d91953c95f92" providerId="ADAL" clId="{3875941C-5A1F-41B6-ABB6-433B8E174845}" dt="2024-01-23T12:41:45.737" v="330" actId="20577"/>
        <pc:sldMkLst>
          <pc:docMk/>
          <pc:sldMk cId="3909659588" sldId="407"/>
        </pc:sldMkLst>
        <pc:spChg chg="mod">
          <ac:chgData name="Erik Martin Lund" userId="82ab92e5-b32b-4352-9004-d91953c95f92" providerId="ADAL" clId="{3875941C-5A1F-41B6-ABB6-433B8E174845}" dt="2024-01-23T12:41:45.737" v="330" actId="20577"/>
          <ac:spMkLst>
            <pc:docMk/>
            <pc:sldMk cId="3909659588" sldId="407"/>
            <ac:spMk id="2" creationId="{00000000-0000-0000-0000-000000000000}"/>
          </ac:spMkLst>
        </pc:spChg>
      </pc:sldChg>
      <pc:sldChg chg="modSp mod">
        <pc:chgData name="Erik Martin Lund" userId="82ab92e5-b32b-4352-9004-d91953c95f92" providerId="ADAL" clId="{3875941C-5A1F-41B6-ABB6-433B8E174845}" dt="2024-01-24T10:43:11.577" v="528" actId="20577"/>
        <pc:sldMkLst>
          <pc:docMk/>
          <pc:sldMk cId="614849874" sldId="410"/>
        </pc:sldMkLst>
        <pc:spChg chg="mod">
          <ac:chgData name="Erik Martin Lund" userId="82ab92e5-b32b-4352-9004-d91953c95f92" providerId="ADAL" clId="{3875941C-5A1F-41B6-ABB6-433B8E174845}" dt="2024-01-24T10:43:11.577" v="528" actId="20577"/>
          <ac:spMkLst>
            <pc:docMk/>
            <pc:sldMk cId="614849874" sldId="410"/>
            <ac:spMk id="2" creationId="{00000000-0000-0000-0000-000000000000}"/>
          </ac:spMkLst>
        </pc:spChg>
      </pc:sldChg>
      <pc:sldChg chg="modNotesTx">
        <pc:chgData name="Erik Martin Lund" userId="82ab92e5-b32b-4352-9004-d91953c95f92" providerId="ADAL" clId="{3875941C-5A1F-41B6-ABB6-433B8E174845}" dt="2024-01-22T13:58:21.735" v="108" actId="113"/>
        <pc:sldMkLst>
          <pc:docMk/>
          <pc:sldMk cId="2587920302" sldId="412"/>
        </pc:sldMkLst>
      </pc:sldChg>
      <pc:sldChg chg="modNotesTx">
        <pc:chgData name="Erik Martin Lund" userId="82ab92e5-b32b-4352-9004-d91953c95f92" providerId="ADAL" clId="{3875941C-5A1F-41B6-ABB6-433B8E174845}" dt="2024-01-17T16:33:23.629" v="37" actId="20577"/>
        <pc:sldMkLst>
          <pc:docMk/>
          <pc:sldMk cId="2563551072" sldId="415"/>
        </pc:sldMkLst>
      </pc:sldChg>
      <pc:sldChg chg="modNotesTx">
        <pc:chgData name="Erik Martin Lund" userId="82ab92e5-b32b-4352-9004-d91953c95f92" providerId="ADAL" clId="{3875941C-5A1F-41B6-ABB6-433B8E174845}" dt="2024-01-22T14:05:05.215" v="150" actId="113"/>
        <pc:sldMkLst>
          <pc:docMk/>
          <pc:sldMk cId="244394906" sldId="422"/>
        </pc:sldMkLst>
      </pc:sldChg>
      <pc:sldChg chg="modNotesTx">
        <pc:chgData name="Erik Martin Lund" userId="82ab92e5-b32b-4352-9004-d91953c95f92" providerId="ADAL" clId="{3875941C-5A1F-41B6-ABB6-433B8E174845}" dt="2024-01-23T12:26:06.340" v="287" actId="113"/>
        <pc:sldMkLst>
          <pc:docMk/>
          <pc:sldMk cId="3046646823" sldId="423"/>
        </pc:sldMkLst>
      </pc:sldChg>
      <pc:sldChg chg="modAnim modNotesTx">
        <pc:chgData name="Erik Martin Lund" userId="82ab92e5-b32b-4352-9004-d91953c95f92" providerId="ADAL" clId="{3875941C-5A1F-41B6-ABB6-433B8E174845}" dt="2024-01-23T12:30:26.612" v="299" actId="113"/>
        <pc:sldMkLst>
          <pc:docMk/>
          <pc:sldMk cId="3157323286" sldId="425"/>
        </pc:sldMkLst>
      </pc:sldChg>
      <pc:sldChg chg="modNotesTx">
        <pc:chgData name="Erik Martin Lund" userId="82ab92e5-b32b-4352-9004-d91953c95f92" providerId="ADAL" clId="{3875941C-5A1F-41B6-ABB6-433B8E174845}" dt="2024-01-24T10:46:29.909" v="531" actId="20577"/>
        <pc:sldMkLst>
          <pc:docMk/>
          <pc:sldMk cId="2342994626" sldId="430"/>
        </pc:sldMkLst>
      </pc:sldChg>
      <pc:sldChg chg="modNotesTx">
        <pc:chgData name="Erik Martin Lund" userId="82ab92e5-b32b-4352-9004-d91953c95f92" providerId="ADAL" clId="{3875941C-5A1F-41B6-ABB6-433B8E174845}" dt="2024-01-22T14:04:07.069" v="144" actId="20577"/>
        <pc:sldMkLst>
          <pc:docMk/>
          <pc:sldMk cId="318807628" sldId="432"/>
        </pc:sldMkLst>
      </pc:sldChg>
      <pc:sldChg chg="modNotesTx">
        <pc:chgData name="Erik Martin Lund" userId="82ab92e5-b32b-4352-9004-d91953c95f92" providerId="ADAL" clId="{3875941C-5A1F-41B6-ABB6-433B8E174845}" dt="2024-01-23T12:38:46.418" v="312" actId="113"/>
        <pc:sldMkLst>
          <pc:docMk/>
          <pc:sldMk cId="2195642250" sldId="434"/>
        </pc:sldMkLst>
      </pc:sldChg>
      <pc:sldChg chg="modNotesTx">
        <pc:chgData name="Erik Martin Lund" userId="82ab92e5-b32b-4352-9004-d91953c95f92" providerId="ADAL" clId="{3875941C-5A1F-41B6-ABB6-433B8E174845}" dt="2024-01-24T08:46:58.326" v="491" actId="20577"/>
        <pc:sldMkLst>
          <pc:docMk/>
          <pc:sldMk cId="104918126" sldId="440"/>
        </pc:sldMkLst>
      </pc:sldChg>
      <pc:sldChg chg="modNotesTx">
        <pc:chgData name="Erik Martin Lund" userId="82ab92e5-b32b-4352-9004-d91953c95f92" providerId="ADAL" clId="{3875941C-5A1F-41B6-ABB6-433B8E174845}" dt="2024-01-24T09:16:50.612" v="522" actId="113"/>
        <pc:sldMkLst>
          <pc:docMk/>
          <pc:sldMk cId="4030933573" sldId="444"/>
        </pc:sldMkLst>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099DB1-B8C5-77FB-40FD-9819444FC928}"/>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nb-NO"/>
          </a:p>
        </p:txBody>
      </p:sp>
      <p:sp>
        <p:nvSpPr>
          <p:cNvPr id="3" name="Date Placeholder 2">
            <a:extLst>
              <a:ext uri="{FF2B5EF4-FFF2-40B4-BE49-F238E27FC236}">
                <a16:creationId xmlns:a16="http://schemas.microsoft.com/office/drawing/2014/main" id="{BAADE4E0-53E8-77A6-9C25-51E457638717}"/>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r>
              <a:rPr lang="nb-NO"/>
              <a:t>24.01.2024</a:t>
            </a:r>
          </a:p>
        </p:txBody>
      </p:sp>
      <p:sp>
        <p:nvSpPr>
          <p:cNvPr id="4" name="Footer Placeholder 3">
            <a:extLst>
              <a:ext uri="{FF2B5EF4-FFF2-40B4-BE49-F238E27FC236}">
                <a16:creationId xmlns:a16="http://schemas.microsoft.com/office/drawing/2014/main" id="{A8105F99-3D71-CD83-72BC-2A599D14285E}"/>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a:extLst>
              <a:ext uri="{FF2B5EF4-FFF2-40B4-BE49-F238E27FC236}">
                <a16:creationId xmlns:a16="http://schemas.microsoft.com/office/drawing/2014/main" id="{43200B8E-2EE7-0DD5-5F93-58E853882130}"/>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D68F2AD4-A174-469C-9B60-A2860C78324F}" type="slidenum">
              <a:rPr lang="nb-NO" smtClean="0"/>
              <a:t>‹#›</a:t>
            </a:fld>
            <a:endParaRPr lang="nb-NO"/>
          </a:p>
        </p:txBody>
      </p:sp>
    </p:spTree>
    <p:extLst>
      <p:ext uri="{BB962C8B-B14F-4D97-AF65-F5344CB8AC3E}">
        <p14:creationId xmlns:p14="http://schemas.microsoft.com/office/powerpoint/2010/main" val="421012791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nb-NO"/>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r>
              <a:rPr lang="nb-NO"/>
              <a:t>24.01.2024</a:t>
            </a:r>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nb-NO"/>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nb-NO"/>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A0A4961-C86A-4DEB-87C0-D9025FEF9437}" type="slidenum">
              <a:rPr lang="nb-NO" smtClean="0"/>
              <a:t>‹#›</a:t>
            </a:fld>
            <a:endParaRPr lang="nb-NO"/>
          </a:p>
        </p:txBody>
      </p:sp>
    </p:spTree>
    <p:extLst>
      <p:ext uri="{BB962C8B-B14F-4D97-AF65-F5344CB8AC3E}">
        <p14:creationId xmlns:p14="http://schemas.microsoft.com/office/powerpoint/2010/main" val="13493574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Pythagorean_theore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iki.gis.com/wiki/index.php/GIS"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wiki.gis.com/wiki/index.php/Spatial_Selection" TargetMode="External"/><Relationship Id="rId4" Type="http://schemas.openxmlformats.org/officeDocument/2006/relationships/hyperlink" Target="http://wiki.gis.com/wiki/index.php/SQL"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iki.gis.com/wiki/index.php/GIS"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wiki.gis.com/wiki/index.php/Spatial_Selection" TargetMode="External"/><Relationship Id="rId4" Type="http://schemas.openxmlformats.org/officeDocument/2006/relationships/hyperlink" Target="http://wiki.gis.com/wiki/index.php/SQL"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iki.gis.com/wiki/index.php/ArcGI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wiki.gis.com/wiki/index.php/GIS" TargetMode="External"/><Relationship Id="rId2" Type="http://schemas.openxmlformats.org/officeDocument/2006/relationships/slide" Target="../slides/slide72.xml"/><Relationship Id="rId1" Type="http://schemas.openxmlformats.org/officeDocument/2006/relationships/notesMaster" Target="../notesMasters/notesMaster1.xml"/><Relationship Id="rId6" Type="http://schemas.openxmlformats.org/officeDocument/2006/relationships/hyperlink" Target="http://wiki.gis.com/wiki/index.php/Raster_Data_Model" TargetMode="External"/><Relationship Id="rId5" Type="http://schemas.openxmlformats.org/officeDocument/2006/relationships/hyperlink" Target="http://wiki.gis.com/wiki/index.php/Vector" TargetMode="External"/><Relationship Id="rId4" Type="http://schemas.openxmlformats.org/officeDocument/2006/relationships/hyperlink" Target="http://wiki.gis.com/wiki/index.php/Overlay#cite_note-2" TargetMode="Externa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wiki.gis.com/wiki/index.php/GIS"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wiki.gis.com/wiki/index.php/Raster_Data_Model" TargetMode="External"/><Relationship Id="rId5" Type="http://schemas.openxmlformats.org/officeDocument/2006/relationships/hyperlink" Target="http://wiki.gis.com/wiki/index.php/Vector" TargetMode="External"/><Relationship Id="rId4" Type="http://schemas.openxmlformats.org/officeDocument/2006/relationships/hyperlink" Target="http://wiki.gis.com/wiki/index.php/Overlay#cite_note-2"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wiki.gis.com/wiki/index.php/Union" TargetMode="External"/><Relationship Id="rId7" Type="http://schemas.openxmlformats.org/officeDocument/2006/relationships/hyperlink" Target="http://wiki.gis.com/wiki/index.php?title=Symmetric_Difference&amp;action=edit&amp;redlink=1"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wiki.gis.com/wiki/index.php/Clip" TargetMode="External"/><Relationship Id="rId5" Type="http://schemas.openxmlformats.org/officeDocument/2006/relationships/hyperlink" Target="http://wiki.gis.com/wiki/index.php/Intersection" TargetMode="External"/><Relationship Id="rId4" Type="http://schemas.openxmlformats.org/officeDocument/2006/relationships/hyperlink" Target="http://wiki.gis.com/wiki/index.php/Erase"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13" name="Google Shape;71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555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i="1" dirty="0"/>
              <a:t>To make a DEM, what would the value field be? </a:t>
            </a:r>
            <a:r>
              <a:rPr lang="nb-NO" sz="1300" i="1" dirty="0" err="1"/>
              <a:t>Elevation</a:t>
            </a:r>
            <a:endParaRPr lang="nb-NO" sz="1300" i="1" dirty="0"/>
          </a:p>
          <a:p>
            <a:r>
              <a:rPr lang="en-US" sz="1300" i="1" dirty="0"/>
              <a:t>Your raster resolution is only as good as your point density. Remember </a:t>
            </a:r>
            <a:r>
              <a:rPr lang="en-US" sz="1300" dirty="0"/>
              <a:t>Raster resolution is a </a:t>
            </a:r>
            <a:r>
              <a:rPr lang="en-US" sz="1300" i="1" dirty="0"/>
              <a:t>tradeoff </a:t>
            </a:r>
            <a:r>
              <a:rPr lang="en-US" sz="1300" dirty="0"/>
              <a:t>between the </a:t>
            </a:r>
            <a:r>
              <a:rPr lang="en-US" sz="1300" b="1" dirty="0"/>
              <a:t>information you want to convey </a:t>
            </a:r>
            <a:r>
              <a:rPr lang="en-US" sz="1300" dirty="0"/>
              <a:t>and the </a:t>
            </a:r>
            <a:r>
              <a:rPr lang="en-US" sz="1300" b="1" dirty="0"/>
              <a:t>size (and processing time) </a:t>
            </a:r>
            <a:r>
              <a:rPr lang="en-US" sz="1300" dirty="0"/>
              <a:t>of the file you’re dealing with.</a:t>
            </a:r>
          </a:p>
          <a:p>
            <a:r>
              <a:rPr lang="en-US" sz="1300" dirty="0"/>
              <a:t>To </a:t>
            </a:r>
            <a:r>
              <a:rPr lang="en-US" sz="1300" b="1" dirty="0" err="1"/>
              <a:t>DOUBLE</a:t>
            </a:r>
            <a:r>
              <a:rPr lang="en-US" sz="1300" dirty="0" err="1"/>
              <a:t>the</a:t>
            </a:r>
            <a:r>
              <a:rPr lang="en-US" sz="1300" dirty="0"/>
              <a:t> resolution, we have to </a:t>
            </a:r>
            <a:r>
              <a:rPr lang="en-US" sz="1300" b="1" dirty="0"/>
              <a:t>QUADRUPLE </a:t>
            </a:r>
            <a:r>
              <a:rPr lang="en-US" sz="1300" dirty="0"/>
              <a:t>the cells </a:t>
            </a:r>
            <a:r>
              <a:rPr lang="en-US" sz="1300" i="1" dirty="0"/>
              <a:t>So be very careful, because files can get really big, really fast.</a:t>
            </a:r>
            <a:endParaRPr lang="en-US" sz="1300" dirty="0"/>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13</a:t>
            </a:fld>
            <a:endParaRPr lang="nb-NO"/>
          </a:p>
        </p:txBody>
      </p:sp>
      <p:sp>
        <p:nvSpPr>
          <p:cNvPr id="5" name="Date Placeholder 4">
            <a:extLst>
              <a:ext uri="{FF2B5EF4-FFF2-40B4-BE49-F238E27FC236}">
                <a16:creationId xmlns:a16="http://schemas.microsoft.com/office/drawing/2014/main" id="{0EB8DCF5-D79B-B6CE-05FA-159CEFA989CF}"/>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026296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14</a:t>
            </a:fld>
            <a:endParaRPr lang="nb-NO"/>
          </a:p>
        </p:txBody>
      </p:sp>
      <p:sp>
        <p:nvSpPr>
          <p:cNvPr id="5" name="Date Placeholder 4">
            <a:extLst>
              <a:ext uri="{FF2B5EF4-FFF2-40B4-BE49-F238E27FC236}">
                <a16:creationId xmlns:a16="http://schemas.microsoft.com/office/drawing/2014/main" id="{42C10E40-C9C7-19B2-53DC-F78F7C5ADA10}"/>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574679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 FID </a:t>
            </a:r>
            <a:r>
              <a:rPr lang="en-US" sz="1300" dirty="0"/>
              <a:t> in ArcMap is a system-managed value that uniquely identifies a record or feature</a:t>
            </a:r>
          </a:p>
          <a:p>
            <a:r>
              <a:rPr lang="en-US" sz="1300" b="1"/>
              <a:t>FID</a:t>
            </a:r>
            <a:r>
              <a:rPr lang="en-US" sz="1300"/>
              <a:t> stands </a:t>
            </a:r>
            <a:r>
              <a:rPr lang="en-US" sz="1300" dirty="0"/>
              <a:t>for </a:t>
            </a:r>
            <a:r>
              <a:rPr lang="en-US" sz="1300" b="1" dirty="0"/>
              <a:t>Fundamentals of </a:t>
            </a:r>
            <a:r>
              <a:rPr lang="en-US" sz="1300" b="1" dirty="0" err="1"/>
              <a:t>ObjectID</a:t>
            </a:r>
            <a:r>
              <a:rPr lang="en-US" sz="1300" dirty="0"/>
              <a:t> and the value starts with 0</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15</a:t>
            </a:fld>
            <a:endParaRPr lang="nb-NO"/>
          </a:p>
        </p:txBody>
      </p:sp>
      <p:sp>
        <p:nvSpPr>
          <p:cNvPr id="5" name="Date Placeholder 4">
            <a:extLst>
              <a:ext uri="{FF2B5EF4-FFF2-40B4-BE49-F238E27FC236}">
                <a16:creationId xmlns:a16="http://schemas.microsoft.com/office/drawing/2014/main" id="{B471A255-6B34-B7B0-C53C-1AB422395111}"/>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789044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sv-SE" sz="1900" dirty="0"/>
              <a:t>Nominal vs Ratio attributes</a:t>
            </a:r>
            <a:endParaRPr lang="nb-NO" sz="1900" dirty="0"/>
          </a:p>
        </p:txBody>
      </p:sp>
      <p:sp>
        <p:nvSpPr>
          <p:cNvPr id="4" name="Slide Number Placeholder 3"/>
          <p:cNvSpPr>
            <a:spLocks noGrp="1"/>
          </p:cNvSpPr>
          <p:nvPr>
            <p:ph type="sldNum" sz="quarter" idx="10"/>
          </p:nvPr>
        </p:nvSpPr>
        <p:spPr/>
        <p:txBody>
          <a:bodyPr/>
          <a:lstStyle/>
          <a:p>
            <a:fld id="{EA0A4961-C86A-4DEB-87C0-D9025FEF9437}" type="slidenum">
              <a:rPr lang="nb-NO" smtClean="0"/>
              <a:t>16</a:t>
            </a:fld>
            <a:endParaRPr lang="nb-NO"/>
          </a:p>
        </p:txBody>
      </p:sp>
      <p:sp>
        <p:nvSpPr>
          <p:cNvPr id="5" name="Date Placeholder 4">
            <a:extLst>
              <a:ext uri="{FF2B5EF4-FFF2-40B4-BE49-F238E27FC236}">
                <a16:creationId xmlns:a16="http://schemas.microsoft.com/office/drawing/2014/main" id="{EDC588F4-52E2-3951-A4F1-9783ACD2799E}"/>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870319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17</a:t>
            </a:fld>
            <a:endParaRPr lang="nb-NO"/>
          </a:p>
        </p:txBody>
      </p:sp>
      <p:sp>
        <p:nvSpPr>
          <p:cNvPr id="5" name="Date Placeholder 4">
            <a:extLst>
              <a:ext uri="{FF2B5EF4-FFF2-40B4-BE49-F238E27FC236}">
                <a16:creationId xmlns:a16="http://schemas.microsoft.com/office/drawing/2014/main" id="{A0BE9E3A-99F9-25E9-B228-E0E186F0090E}"/>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474391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18</a:t>
            </a:fld>
            <a:endParaRPr lang="nb-NO"/>
          </a:p>
        </p:txBody>
      </p:sp>
      <p:sp>
        <p:nvSpPr>
          <p:cNvPr id="5" name="Date Placeholder 4">
            <a:extLst>
              <a:ext uri="{FF2B5EF4-FFF2-40B4-BE49-F238E27FC236}">
                <a16:creationId xmlns:a16="http://schemas.microsoft.com/office/drawing/2014/main" id="{CB004BC2-2FA6-6AA0-F1BF-06958B01E036}"/>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967210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19</a:t>
            </a:fld>
            <a:endParaRPr lang="nb-NO"/>
          </a:p>
        </p:txBody>
      </p:sp>
      <p:sp>
        <p:nvSpPr>
          <p:cNvPr id="5" name="Date Placeholder 4">
            <a:extLst>
              <a:ext uri="{FF2B5EF4-FFF2-40B4-BE49-F238E27FC236}">
                <a16:creationId xmlns:a16="http://schemas.microsoft.com/office/drawing/2014/main" id="{3D0FCB8D-9F61-275D-525F-C12B87334EEB}"/>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941278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900" dirty="0"/>
              <a:t>Need vector data for topology.</a:t>
            </a:r>
            <a:endParaRPr lang="nb-NO" sz="1900" dirty="0"/>
          </a:p>
        </p:txBody>
      </p:sp>
      <p:sp>
        <p:nvSpPr>
          <p:cNvPr id="4" name="Slide Number Placeholder 3"/>
          <p:cNvSpPr>
            <a:spLocks noGrp="1"/>
          </p:cNvSpPr>
          <p:nvPr>
            <p:ph type="sldNum" sz="quarter" idx="10"/>
          </p:nvPr>
        </p:nvSpPr>
        <p:spPr/>
        <p:txBody>
          <a:bodyPr/>
          <a:lstStyle/>
          <a:p>
            <a:fld id="{EA0A4961-C86A-4DEB-87C0-D9025FEF9437}" type="slidenum">
              <a:rPr lang="nb-NO" smtClean="0"/>
              <a:t>20</a:t>
            </a:fld>
            <a:endParaRPr lang="nb-NO"/>
          </a:p>
        </p:txBody>
      </p:sp>
      <p:sp>
        <p:nvSpPr>
          <p:cNvPr id="5" name="Date Placeholder 4">
            <a:extLst>
              <a:ext uri="{FF2B5EF4-FFF2-40B4-BE49-F238E27FC236}">
                <a16:creationId xmlns:a16="http://schemas.microsoft.com/office/drawing/2014/main" id="{F29E7ACB-479F-9714-969B-F1B33E92BE9A}"/>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936256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US" sz="1900" dirty="0"/>
              <a:t>Need vector data for </a:t>
            </a:r>
            <a:r>
              <a:rPr lang="en-US" sz="1900" b="1" dirty="0"/>
              <a:t>topology.</a:t>
            </a:r>
            <a:endParaRPr lang="nb-NO" sz="1900" b="1" dirty="0"/>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21</a:t>
            </a:fld>
            <a:endParaRPr lang="nb-NO"/>
          </a:p>
        </p:txBody>
      </p:sp>
      <p:sp>
        <p:nvSpPr>
          <p:cNvPr id="5" name="Date Placeholder 4">
            <a:extLst>
              <a:ext uri="{FF2B5EF4-FFF2-40B4-BE49-F238E27FC236}">
                <a16:creationId xmlns:a16="http://schemas.microsoft.com/office/drawing/2014/main" id="{FB5D5864-3474-8387-1C37-2FFA3DBF6093}"/>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403293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2066" indent="-302066">
              <a:buFont typeface="Arial" panose="020B0604020202020204" pitchFamily="34" charset="0"/>
              <a:buChar char="•"/>
            </a:pPr>
            <a:r>
              <a:rPr lang="en-US" sz="1900" dirty="0"/>
              <a:t>Why does it have to be integer data? </a:t>
            </a:r>
            <a:r>
              <a:rPr lang="en-US" sz="1900" b="1" dirty="0"/>
              <a:t>DISCUSS</a:t>
            </a:r>
            <a:endParaRPr lang="nb-NO" sz="1900" b="1" dirty="0"/>
          </a:p>
        </p:txBody>
      </p:sp>
      <p:sp>
        <p:nvSpPr>
          <p:cNvPr id="4" name="Slide Number Placeholder 3"/>
          <p:cNvSpPr>
            <a:spLocks noGrp="1"/>
          </p:cNvSpPr>
          <p:nvPr>
            <p:ph type="sldNum" sz="quarter" idx="10"/>
          </p:nvPr>
        </p:nvSpPr>
        <p:spPr/>
        <p:txBody>
          <a:bodyPr/>
          <a:lstStyle/>
          <a:p>
            <a:fld id="{EA0A4961-C86A-4DEB-87C0-D9025FEF9437}" type="slidenum">
              <a:rPr lang="nb-NO" smtClean="0"/>
              <a:t>22</a:t>
            </a:fld>
            <a:endParaRPr lang="nb-NO"/>
          </a:p>
        </p:txBody>
      </p:sp>
      <p:sp>
        <p:nvSpPr>
          <p:cNvPr id="5" name="Date Placeholder 4">
            <a:extLst>
              <a:ext uri="{FF2B5EF4-FFF2-40B4-BE49-F238E27FC236}">
                <a16:creationId xmlns:a16="http://schemas.microsoft.com/office/drawing/2014/main" id="{F8A2C8AF-D883-4531-453D-60D7282D400B}"/>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407055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248bd3858f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g2248bd3858f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9196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23</a:t>
            </a:fld>
            <a:endParaRPr lang="nb-NO"/>
          </a:p>
        </p:txBody>
      </p:sp>
      <p:sp>
        <p:nvSpPr>
          <p:cNvPr id="5" name="Date Placeholder 4">
            <a:extLst>
              <a:ext uri="{FF2B5EF4-FFF2-40B4-BE49-F238E27FC236}">
                <a16:creationId xmlns:a16="http://schemas.microsoft.com/office/drawing/2014/main" id="{33C8EB42-A1A0-AD40-AAFA-65F605584B51}"/>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673266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900" b="1" dirty="0"/>
              <a:t>DISCUSSION</a:t>
            </a:r>
            <a:r>
              <a:rPr lang="en-US" sz="1900" dirty="0"/>
              <a:t> for the students: Which should be resampled to which?</a:t>
            </a:r>
            <a:endParaRPr lang="nb-NO" sz="1900" dirty="0"/>
          </a:p>
        </p:txBody>
      </p:sp>
      <p:sp>
        <p:nvSpPr>
          <p:cNvPr id="4" name="Slide Number Placeholder 3"/>
          <p:cNvSpPr>
            <a:spLocks noGrp="1"/>
          </p:cNvSpPr>
          <p:nvPr>
            <p:ph type="sldNum" sz="quarter" idx="10"/>
          </p:nvPr>
        </p:nvSpPr>
        <p:spPr/>
        <p:txBody>
          <a:bodyPr/>
          <a:lstStyle/>
          <a:p>
            <a:fld id="{EA0A4961-C86A-4DEB-87C0-D9025FEF9437}" type="slidenum">
              <a:rPr lang="nb-NO" smtClean="0"/>
              <a:t>24</a:t>
            </a:fld>
            <a:endParaRPr lang="nb-NO"/>
          </a:p>
        </p:txBody>
      </p:sp>
      <p:sp>
        <p:nvSpPr>
          <p:cNvPr id="5" name="Date Placeholder 4">
            <a:extLst>
              <a:ext uri="{FF2B5EF4-FFF2-40B4-BE49-F238E27FC236}">
                <a16:creationId xmlns:a16="http://schemas.microsoft.com/office/drawing/2014/main" id="{3864A07E-CE6E-5ECA-B5CA-AF5AFE2857B4}"/>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385560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25</a:t>
            </a:fld>
            <a:endParaRPr lang="nb-NO"/>
          </a:p>
        </p:txBody>
      </p:sp>
      <p:sp>
        <p:nvSpPr>
          <p:cNvPr id="5" name="Date Placeholder 4">
            <a:extLst>
              <a:ext uri="{FF2B5EF4-FFF2-40B4-BE49-F238E27FC236}">
                <a16:creationId xmlns:a16="http://schemas.microsoft.com/office/drawing/2014/main" id="{8AB52797-D0A9-95D9-BF19-480F3861B1BE}"/>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40497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What</a:t>
            </a:r>
            <a:r>
              <a:rPr lang="nb-NO" dirty="0"/>
              <a:t> do </a:t>
            </a:r>
            <a:r>
              <a:rPr lang="nb-NO" dirty="0" err="1"/>
              <a:t>you</a:t>
            </a:r>
            <a:r>
              <a:rPr lang="nb-NO" dirty="0"/>
              <a:t> </a:t>
            </a:r>
            <a:r>
              <a:rPr lang="nb-NO" dirty="0" err="1"/>
              <a:t>see</a:t>
            </a:r>
            <a:r>
              <a:rPr lang="nb-NO" dirty="0"/>
              <a:t> </a:t>
            </a:r>
            <a:r>
              <a:rPr lang="nb-NO" dirty="0" err="1"/>
              <a:t>here</a:t>
            </a:r>
            <a:r>
              <a:rPr lang="nb-NO" dirty="0"/>
              <a:t>?</a:t>
            </a:r>
          </a:p>
        </p:txBody>
      </p:sp>
      <p:sp>
        <p:nvSpPr>
          <p:cNvPr id="4" name="Slide Number Placeholder 3"/>
          <p:cNvSpPr>
            <a:spLocks noGrp="1"/>
          </p:cNvSpPr>
          <p:nvPr>
            <p:ph type="sldNum" sz="quarter" idx="10"/>
          </p:nvPr>
        </p:nvSpPr>
        <p:spPr/>
        <p:txBody>
          <a:bodyPr/>
          <a:lstStyle/>
          <a:p>
            <a:fld id="{EA0A4961-C86A-4DEB-87C0-D9025FEF9437}" type="slidenum">
              <a:rPr lang="nb-NO" smtClean="0"/>
              <a:t>26</a:t>
            </a:fld>
            <a:endParaRPr lang="nb-NO"/>
          </a:p>
        </p:txBody>
      </p:sp>
      <p:sp>
        <p:nvSpPr>
          <p:cNvPr id="5" name="Date Placeholder 4">
            <a:extLst>
              <a:ext uri="{FF2B5EF4-FFF2-40B4-BE49-F238E27FC236}">
                <a16:creationId xmlns:a16="http://schemas.microsoft.com/office/drawing/2014/main" id="{E6935AC6-82EC-7F7C-C7BF-53FFE3A3C288}"/>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983996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27</a:t>
            </a:fld>
            <a:endParaRPr lang="nb-NO"/>
          </a:p>
        </p:txBody>
      </p:sp>
      <p:sp>
        <p:nvSpPr>
          <p:cNvPr id="5" name="Date Placeholder 4">
            <a:extLst>
              <a:ext uri="{FF2B5EF4-FFF2-40B4-BE49-F238E27FC236}">
                <a16:creationId xmlns:a16="http://schemas.microsoft.com/office/drawing/2014/main" id="{FFB93627-9502-B595-E7F2-A4AFE47F6492}"/>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94756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What</a:t>
            </a:r>
            <a:r>
              <a:rPr lang="nb-NO" dirty="0"/>
              <a:t> do </a:t>
            </a:r>
            <a:r>
              <a:rPr lang="nb-NO" dirty="0" err="1"/>
              <a:t>you</a:t>
            </a:r>
            <a:r>
              <a:rPr lang="nb-NO" dirty="0"/>
              <a:t> </a:t>
            </a:r>
            <a:r>
              <a:rPr lang="nb-NO" dirty="0" err="1"/>
              <a:t>see</a:t>
            </a:r>
            <a:r>
              <a:rPr lang="nb-NO" dirty="0"/>
              <a:t> </a:t>
            </a:r>
            <a:r>
              <a:rPr lang="nb-NO" dirty="0" err="1"/>
              <a:t>here</a:t>
            </a:r>
            <a:r>
              <a:rPr lang="nb-NO" dirty="0"/>
              <a:t>?</a:t>
            </a:r>
          </a:p>
        </p:txBody>
      </p:sp>
      <p:sp>
        <p:nvSpPr>
          <p:cNvPr id="4" name="Slide Number Placeholder 3"/>
          <p:cNvSpPr>
            <a:spLocks noGrp="1"/>
          </p:cNvSpPr>
          <p:nvPr>
            <p:ph type="sldNum" sz="quarter" idx="10"/>
          </p:nvPr>
        </p:nvSpPr>
        <p:spPr/>
        <p:txBody>
          <a:bodyPr/>
          <a:lstStyle/>
          <a:p>
            <a:fld id="{EA0A4961-C86A-4DEB-87C0-D9025FEF9437}" type="slidenum">
              <a:rPr lang="nb-NO" smtClean="0"/>
              <a:t>28</a:t>
            </a:fld>
            <a:endParaRPr lang="nb-NO"/>
          </a:p>
        </p:txBody>
      </p:sp>
      <p:sp>
        <p:nvSpPr>
          <p:cNvPr id="5" name="Date Placeholder 4">
            <a:extLst>
              <a:ext uri="{FF2B5EF4-FFF2-40B4-BE49-F238E27FC236}">
                <a16:creationId xmlns:a16="http://schemas.microsoft.com/office/drawing/2014/main" id="{75356D48-D736-662B-C814-28E53742DCB7}"/>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628140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What</a:t>
            </a:r>
            <a:r>
              <a:rPr lang="nb-NO" dirty="0"/>
              <a:t> do </a:t>
            </a:r>
            <a:r>
              <a:rPr lang="nb-NO" dirty="0" err="1"/>
              <a:t>you</a:t>
            </a:r>
            <a:r>
              <a:rPr lang="nb-NO" dirty="0"/>
              <a:t> </a:t>
            </a:r>
            <a:r>
              <a:rPr lang="nb-NO" dirty="0" err="1"/>
              <a:t>see</a:t>
            </a:r>
            <a:r>
              <a:rPr lang="nb-NO" dirty="0"/>
              <a:t> </a:t>
            </a:r>
            <a:r>
              <a:rPr lang="nb-NO" dirty="0" err="1"/>
              <a:t>here</a:t>
            </a:r>
            <a:r>
              <a:rPr lang="nb-NO" dirty="0"/>
              <a:t>?</a:t>
            </a:r>
          </a:p>
        </p:txBody>
      </p:sp>
      <p:sp>
        <p:nvSpPr>
          <p:cNvPr id="4" name="Slide Number Placeholder 3"/>
          <p:cNvSpPr>
            <a:spLocks noGrp="1"/>
          </p:cNvSpPr>
          <p:nvPr>
            <p:ph type="sldNum" sz="quarter" idx="10"/>
          </p:nvPr>
        </p:nvSpPr>
        <p:spPr/>
        <p:txBody>
          <a:bodyPr/>
          <a:lstStyle/>
          <a:p>
            <a:fld id="{EA0A4961-C86A-4DEB-87C0-D9025FEF9437}" type="slidenum">
              <a:rPr lang="nb-NO" smtClean="0"/>
              <a:t>29</a:t>
            </a:fld>
            <a:endParaRPr lang="nb-NO"/>
          </a:p>
        </p:txBody>
      </p:sp>
      <p:sp>
        <p:nvSpPr>
          <p:cNvPr id="5" name="Date Placeholder 4">
            <a:extLst>
              <a:ext uri="{FF2B5EF4-FFF2-40B4-BE49-F238E27FC236}">
                <a16:creationId xmlns:a16="http://schemas.microsoft.com/office/drawing/2014/main" id="{A1718E48-0068-E011-E378-197CEC9E9332}"/>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2337776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sz="1900" b="1" dirty="0"/>
              <a:t>DISCUSS</a:t>
            </a:r>
          </a:p>
          <a:p>
            <a:r>
              <a:rPr lang="en-GB" noProof="0" dirty="0"/>
              <a:t>No, because to convert raster to</a:t>
            </a:r>
            <a:r>
              <a:rPr lang="en-GB" baseline="0" noProof="0" dirty="0"/>
              <a:t> polygon the raster must contain integer value and elevation is not an integer value but float</a:t>
            </a:r>
            <a:endParaRPr lang="en-GB" noProof="0" dirty="0"/>
          </a:p>
        </p:txBody>
      </p:sp>
      <p:sp>
        <p:nvSpPr>
          <p:cNvPr id="4" name="Slide Number Placeholder 3"/>
          <p:cNvSpPr>
            <a:spLocks noGrp="1"/>
          </p:cNvSpPr>
          <p:nvPr>
            <p:ph type="sldNum" sz="quarter" idx="10"/>
          </p:nvPr>
        </p:nvSpPr>
        <p:spPr/>
        <p:txBody>
          <a:bodyPr/>
          <a:lstStyle/>
          <a:p>
            <a:fld id="{EA0A4961-C86A-4DEB-87C0-D9025FEF9437}" type="slidenum">
              <a:rPr lang="nb-NO" smtClean="0"/>
              <a:t>30</a:t>
            </a:fld>
            <a:endParaRPr lang="nb-NO"/>
          </a:p>
        </p:txBody>
      </p:sp>
      <p:sp>
        <p:nvSpPr>
          <p:cNvPr id="5" name="Date Placeholder 4">
            <a:extLst>
              <a:ext uri="{FF2B5EF4-FFF2-40B4-BE49-F238E27FC236}">
                <a16:creationId xmlns:a16="http://schemas.microsoft.com/office/drawing/2014/main" id="{79A53743-5C2C-BA59-CC54-1478A452FA50}"/>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851888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Euclidean</a:t>
            </a:r>
            <a:r>
              <a:rPr lang="nb-NO" dirty="0"/>
              <a:t> </a:t>
            </a:r>
            <a:r>
              <a:rPr lang="nb-NO" dirty="0" err="1"/>
              <a:t>distance</a:t>
            </a:r>
            <a:r>
              <a:rPr lang="nb-NO" dirty="0"/>
              <a:t> </a:t>
            </a:r>
            <a:r>
              <a:rPr lang="nb-NO" dirty="0" err="1"/>
              <a:t>need</a:t>
            </a:r>
            <a:r>
              <a:rPr lang="nb-NO" dirty="0"/>
              <a:t> to have spatial units </a:t>
            </a:r>
            <a:r>
              <a:rPr lang="nb-NO" dirty="0" err="1"/>
              <a:t>defined</a:t>
            </a:r>
            <a:r>
              <a:rPr lang="nb-NO" baseline="0" dirty="0"/>
              <a:t> in meter or km for </a:t>
            </a:r>
            <a:r>
              <a:rPr lang="nb-NO" baseline="0" dirty="0" err="1"/>
              <a:t>example</a:t>
            </a:r>
            <a:r>
              <a:rPr lang="nb-NO" baseline="0" dirty="0"/>
              <a:t>.</a:t>
            </a:r>
          </a:p>
          <a:p>
            <a:r>
              <a:rPr lang="en-US" sz="1300" dirty="0"/>
              <a:t>The Euclidean distance between two points in either the plane or 3-dimensional space measures the length of a segment connecting the two points. It is the most obvious way of representing distance between two points.</a:t>
            </a:r>
          </a:p>
          <a:p>
            <a:r>
              <a:rPr lang="en-US" sz="1300" dirty="0"/>
              <a:t>The Pythagorean Theorem can be used to calculate the distance between two points, as shown in the figure below. If the points (x1,y1) and (x2,y2) are in 2-dimensional space, then the Euclidean distance between them is the formula.</a:t>
            </a:r>
          </a:p>
          <a:p>
            <a:endParaRPr lang="en-US" sz="1300" dirty="0"/>
          </a:p>
          <a:p>
            <a:r>
              <a:rPr lang="en-US" sz="1300" dirty="0"/>
              <a:t>With Euclidean distance, we only need the (x, y) coordinates of the two points to compute the distance with the Pythagoras formula.</a:t>
            </a:r>
          </a:p>
          <a:p>
            <a:r>
              <a:rPr lang="en-US" sz="1300" dirty="0"/>
              <a:t>Remember, </a:t>
            </a:r>
            <a:r>
              <a:rPr lang="en-US" sz="1300" u="sng" dirty="0">
                <a:hlinkClick r:id="rId3"/>
              </a:rPr>
              <a:t>Pythagoras theorem</a:t>
            </a:r>
            <a:r>
              <a:rPr lang="en-US" sz="1300" dirty="0"/>
              <a:t> tells us that we can compute the length of the “diagonal side” of a right triangle (the hypotenuse) when we know the lengths of the horizontal and vertical sides, using the formula a² + b² =c².</a:t>
            </a:r>
          </a:p>
          <a:p>
            <a:endParaRPr lang="en-US" sz="1300" dirty="0"/>
          </a:p>
          <a:p>
            <a:r>
              <a:rPr lang="en-US" sz="1300" dirty="0"/>
              <a:t>A </a:t>
            </a:r>
            <a:r>
              <a:rPr lang="en-US" sz="1300" b="1" dirty="0"/>
              <a:t>taxicab geometry </a:t>
            </a:r>
            <a:r>
              <a:rPr lang="en-US" sz="1300" dirty="0"/>
              <a:t>or a </a:t>
            </a:r>
            <a:r>
              <a:rPr lang="en-US" sz="1300" b="1" dirty="0"/>
              <a:t>Manhattan geometry </a:t>
            </a:r>
            <a:r>
              <a:rPr lang="en-US" sz="1300" dirty="0"/>
              <a:t>is a geometry whose usual distance function or metric of Euclidean geometry is replaced by a new metric in which the distance between two points is the sum of the absolute differences of their Cartesian coordinates. The taxicab metric is also known as </a:t>
            </a:r>
            <a:r>
              <a:rPr lang="en-US" sz="1300" b="1" dirty="0"/>
              <a:t>rectilinear distance</a:t>
            </a:r>
            <a:r>
              <a:rPr lang="en-US" sz="1300" dirty="0"/>
              <a:t>, L1 distance, L1 distance or ℓ 1 \ell _{1} norm (see </a:t>
            </a:r>
            <a:r>
              <a:rPr lang="en-US" sz="1300" dirty="0" err="1"/>
              <a:t>Lp</a:t>
            </a:r>
            <a:r>
              <a:rPr lang="en-US" sz="1300" dirty="0"/>
              <a:t> space), snake distance, city block distance, Manhattan distance or Manhattan length.[1] The latter names refer to the rectilinear street layout on the island of Manhattan, where the shortest path a taxi travels between two points is the sum of the absolute values of distances that it travels on avenues and on streets.</a:t>
            </a:r>
          </a:p>
          <a:p>
            <a:endParaRPr lang="en-US" sz="1300" dirty="0"/>
          </a:p>
          <a:p>
            <a:r>
              <a:rPr lang="en-US" sz="1300" dirty="0"/>
              <a:t>In spatial analysis and geographic information systems, </a:t>
            </a:r>
            <a:r>
              <a:rPr lang="en-US" sz="1300" b="1" dirty="0"/>
              <a:t>cost distance analysis</a:t>
            </a:r>
            <a:r>
              <a:rPr lang="en-US" sz="1300" dirty="0"/>
              <a:t> or </a:t>
            </a:r>
            <a:r>
              <a:rPr lang="en-US" sz="1300" b="1" dirty="0"/>
              <a:t>cost path analysis</a:t>
            </a:r>
            <a:r>
              <a:rPr lang="en-US" sz="1300" dirty="0"/>
              <a:t> is a method for determining one or more optimal routes of travel through unconstrained (two-dimensional) space. The optimal solution is that which minimizes the total cost of the route, based on a field of cost density (cost per linear unit) that varies over space due to local factors.</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34</a:t>
            </a:fld>
            <a:endParaRPr lang="nb-NO"/>
          </a:p>
        </p:txBody>
      </p:sp>
      <p:sp>
        <p:nvSpPr>
          <p:cNvPr id="5" name="Date Placeholder 4">
            <a:extLst>
              <a:ext uri="{FF2B5EF4-FFF2-40B4-BE49-F238E27FC236}">
                <a16:creationId xmlns:a16="http://schemas.microsoft.com/office/drawing/2014/main" id="{A0CEE706-1616-CEA6-BAF1-1EA20BD26F80}"/>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955223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35</a:t>
            </a:fld>
            <a:endParaRPr lang="nb-NO"/>
          </a:p>
        </p:txBody>
      </p:sp>
      <p:sp>
        <p:nvSpPr>
          <p:cNvPr id="5" name="Date Placeholder 4">
            <a:extLst>
              <a:ext uri="{FF2B5EF4-FFF2-40B4-BE49-F238E27FC236}">
                <a16:creationId xmlns:a16="http://schemas.microsoft.com/office/drawing/2014/main" id="{FE5C9146-AF09-FB43-73A2-4C73A3EB8BD6}"/>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4209361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900" dirty="0"/>
              <a:t>Start with some repetition from the last lecture.</a:t>
            </a:r>
            <a:endParaRPr lang="nb-NO" sz="1900" dirty="0"/>
          </a:p>
        </p:txBody>
      </p:sp>
      <p:sp>
        <p:nvSpPr>
          <p:cNvPr id="4" name="Slide Number Placeholder 3"/>
          <p:cNvSpPr>
            <a:spLocks noGrp="1"/>
          </p:cNvSpPr>
          <p:nvPr>
            <p:ph type="sldNum" sz="quarter" idx="5"/>
          </p:nvPr>
        </p:nvSpPr>
        <p:spPr/>
        <p:txBody>
          <a:bodyPr/>
          <a:lstStyle/>
          <a:p>
            <a:fld id="{EA0A4961-C86A-4DEB-87C0-D9025FEF9437}" type="slidenum">
              <a:rPr lang="nb-NO" smtClean="0"/>
              <a:t>5</a:t>
            </a:fld>
            <a:endParaRPr lang="nb-NO"/>
          </a:p>
        </p:txBody>
      </p:sp>
      <p:sp>
        <p:nvSpPr>
          <p:cNvPr id="5" name="Date Placeholder 4">
            <a:extLst>
              <a:ext uri="{FF2B5EF4-FFF2-40B4-BE49-F238E27FC236}">
                <a16:creationId xmlns:a16="http://schemas.microsoft.com/office/drawing/2014/main" id="{6EAEB59B-9BDA-35EB-58D5-0C069D3E9C6E}"/>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748322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36</a:t>
            </a:fld>
            <a:endParaRPr lang="nb-NO"/>
          </a:p>
        </p:txBody>
      </p:sp>
      <p:sp>
        <p:nvSpPr>
          <p:cNvPr id="5" name="Date Placeholder 4">
            <a:extLst>
              <a:ext uri="{FF2B5EF4-FFF2-40B4-BE49-F238E27FC236}">
                <a16:creationId xmlns:a16="http://schemas.microsoft.com/office/drawing/2014/main" id="{A4777449-3936-8F1B-B9F4-7BD6ED5D58A5}"/>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2085159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nb-NO" sz="2500" dirty="0">
                <a:latin typeface="Yu Gothic UI" panose="020B0500000000000000" pitchFamily="34" charset="-128"/>
                <a:ea typeface="Yu Gothic UI" panose="020B0500000000000000" pitchFamily="34" charset="-128"/>
              </a:rPr>
              <a:t>Types of Distributions</a:t>
            </a:r>
          </a:p>
          <a:p>
            <a:r>
              <a:rPr lang="en-US" altLang="nb-NO" sz="2100" b="1" dirty="0">
                <a:latin typeface="Yu Gothic UI" panose="020B0500000000000000" pitchFamily="34" charset="-128"/>
                <a:ea typeface="Yu Gothic UI" panose="020B0500000000000000" pitchFamily="34" charset="-128"/>
              </a:rPr>
              <a:t>Random:</a:t>
            </a:r>
            <a:r>
              <a:rPr lang="en-US" altLang="nb-NO" sz="2100" dirty="0">
                <a:latin typeface="Yu Gothic UI" panose="020B0500000000000000" pitchFamily="34" charset="-128"/>
                <a:ea typeface="Yu Gothic UI" panose="020B0500000000000000" pitchFamily="34" charset="-128"/>
              </a:rPr>
              <a:t> any point is equally likely to occur at any location, and the position of any point is not affected by the position of any other point. </a:t>
            </a:r>
          </a:p>
          <a:p>
            <a:pPr marL="0" lvl="1"/>
            <a:r>
              <a:rPr lang="en-US" altLang="nb-NO" sz="2100" b="1" dirty="0">
                <a:latin typeface="Yu Gothic UI" panose="020B0500000000000000" pitchFamily="34" charset="-128"/>
                <a:ea typeface="Yu Gothic UI" panose="020B0500000000000000" pitchFamily="34" charset="-128"/>
              </a:rPr>
              <a:t>Uniform:</a:t>
            </a:r>
            <a:r>
              <a:rPr lang="en-US" altLang="nb-NO" sz="2100" dirty="0">
                <a:latin typeface="Yu Gothic UI" panose="020B0500000000000000" pitchFamily="34" charset="-128"/>
                <a:ea typeface="Yu Gothic UI" panose="020B0500000000000000" pitchFamily="34" charset="-128"/>
              </a:rPr>
              <a:t> every point is as far from all of its neighbors as possible: “unlikely to be close”</a:t>
            </a:r>
          </a:p>
          <a:p>
            <a:pPr marL="0" lvl="1"/>
            <a:r>
              <a:rPr lang="en-US" altLang="nb-NO" sz="2100" b="1" dirty="0">
                <a:latin typeface="Yu Gothic UI" panose="020B0500000000000000" pitchFamily="34" charset="-128"/>
                <a:ea typeface="Yu Gothic UI" panose="020B0500000000000000" pitchFamily="34" charset="-128"/>
              </a:rPr>
              <a:t>Clustered:</a:t>
            </a:r>
            <a:r>
              <a:rPr lang="en-US" altLang="nb-NO" sz="2100" dirty="0">
                <a:latin typeface="Yu Gothic UI" panose="020B0500000000000000" pitchFamily="34" charset="-128"/>
                <a:ea typeface="Yu Gothic UI" panose="020B0500000000000000" pitchFamily="34" charset="-128"/>
              </a:rPr>
              <a:t> many points are concentrated close together, and there are large areas that contain very few, if any, points: “unlikely to be distant</a:t>
            </a:r>
          </a:p>
        </p:txBody>
      </p:sp>
      <p:sp>
        <p:nvSpPr>
          <p:cNvPr id="4" name="Slide Number Placeholder 3"/>
          <p:cNvSpPr>
            <a:spLocks noGrp="1"/>
          </p:cNvSpPr>
          <p:nvPr>
            <p:ph type="sldNum" sz="quarter" idx="10"/>
          </p:nvPr>
        </p:nvSpPr>
        <p:spPr/>
        <p:txBody>
          <a:bodyPr/>
          <a:lstStyle/>
          <a:p>
            <a:fld id="{EA0A4961-C86A-4DEB-87C0-D9025FEF9437}" type="slidenum">
              <a:rPr lang="nb-NO" smtClean="0"/>
              <a:t>37</a:t>
            </a:fld>
            <a:endParaRPr lang="nb-NO"/>
          </a:p>
        </p:txBody>
      </p:sp>
      <p:sp>
        <p:nvSpPr>
          <p:cNvPr id="5" name="Date Placeholder 4">
            <a:extLst>
              <a:ext uri="{FF2B5EF4-FFF2-40B4-BE49-F238E27FC236}">
                <a16:creationId xmlns:a16="http://schemas.microsoft.com/office/drawing/2014/main" id="{EE2557A5-32E2-AD16-76D3-0162E439D638}"/>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028903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300" u="sng" dirty="0">
                <a:latin typeface="Yu Gothic UI" panose="020B0500000000000000" pitchFamily="34" charset="-128"/>
                <a:ea typeface="Yu Gothic UI" panose="020B0500000000000000" pitchFamily="34" charset="-128"/>
              </a:rPr>
              <a:t>Interpretation of the index</a:t>
            </a:r>
          </a:p>
          <a:p>
            <a:pPr>
              <a:defRPr/>
            </a:pPr>
            <a:r>
              <a:rPr lang="en-US" sz="1300" dirty="0">
                <a:latin typeface="Yu Gothic UI" panose="020B0500000000000000" pitchFamily="34" charset="-128"/>
                <a:ea typeface="Yu Gothic UI" panose="020B0500000000000000" pitchFamily="34" charset="-128"/>
              </a:rPr>
              <a:t>If the index (average nearest neighbor ratio) is less than 1, the pattern exhibits clustering. If the index is greater than 1, the trend is toward dispersion.</a:t>
            </a:r>
            <a:endParaRPr lang="nb-NO" sz="1300" dirty="0">
              <a:latin typeface="Yu Gothic UI" panose="020B0500000000000000" pitchFamily="34" charset="-128"/>
              <a:ea typeface="Yu Gothic UI" panose="020B0500000000000000" pitchFamily="34" charset="-128"/>
            </a:endParaRP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38</a:t>
            </a:fld>
            <a:endParaRPr lang="nb-NO"/>
          </a:p>
        </p:txBody>
      </p:sp>
      <p:sp>
        <p:nvSpPr>
          <p:cNvPr id="5" name="Date Placeholder 4">
            <a:extLst>
              <a:ext uri="{FF2B5EF4-FFF2-40B4-BE49-F238E27FC236}">
                <a16:creationId xmlns:a16="http://schemas.microsoft.com/office/drawing/2014/main" id="{BCEE67C3-3A8E-DDB0-B3B5-CC01BDD9B9C5}"/>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678003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300" u="sng" dirty="0">
                <a:latin typeface="Yu Gothic UI" panose="020B0500000000000000" pitchFamily="34" charset="-128"/>
                <a:ea typeface="Yu Gothic UI" panose="020B0500000000000000" pitchFamily="34" charset="-128"/>
              </a:rPr>
              <a:t>Interpretation of the index</a:t>
            </a:r>
          </a:p>
          <a:p>
            <a:pPr>
              <a:defRPr/>
            </a:pPr>
            <a:r>
              <a:rPr lang="en-US" sz="1300" dirty="0">
                <a:latin typeface="Yu Gothic UI" panose="020B0500000000000000" pitchFamily="34" charset="-128"/>
                <a:ea typeface="Yu Gothic UI" panose="020B0500000000000000" pitchFamily="34" charset="-128"/>
              </a:rPr>
              <a:t>If the index (average nearest neighbor ratio) is less than 1, the pattern exhibits clustering. If the index is greater than 1, the trend is toward dispersion.</a:t>
            </a:r>
            <a:endParaRPr lang="nb-NO" sz="1300" dirty="0">
              <a:latin typeface="Yu Gothic UI" panose="020B0500000000000000" pitchFamily="34" charset="-128"/>
              <a:ea typeface="Yu Gothic UI" panose="020B0500000000000000" pitchFamily="34" charset="-128"/>
            </a:endParaRP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39</a:t>
            </a:fld>
            <a:endParaRPr lang="nb-NO"/>
          </a:p>
        </p:txBody>
      </p:sp>
      <p:sp>
        <p:nvSpPr>
          <p:cNvPr id="5" name="Date Placeholder 4">
            <a:extLst>
              <a:ext uri="{FF2B5EF4-FFF2-40B4-BE49-F238E27FC236}">
                <a16:creationId xmlns:a16="http://schemas.microsoft.com/office/drawing/2014/main" id="{17431E20-B3BA-31B3-0BEE-21BAB62C80F8}"/>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320300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40</a:t>
            </a:fld>
            <a:endParaRPr lang="nb-NO"/>
          </a:p>
        </p:txBody>
      </p:sp>
      <p:sp>
        <p:nvSpPr>
          <p:cNvPr id="5" name="Date Placeholder 4">
            <a:extLst>
              <a:ext uri="{FF2B5EF4-FFF2-40B4-BE49-F238E27FC236}">
                <a16:creationId xmlns:a16="http://schemas.microsoft.com/office/drawing/2014/main" id="{86C9309D-28A9-DC11-ADBB-798A914A4834}"/>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3573165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https://desktop.arcgis.com/en/arcmap/10.3/tools/analysis-toolbox/buffer.htm</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41</a:t>
            </a:fld>
            <a:endParaRPr lang="nb-NO"/>
          </a:p>
        </p:txBody>
      </p:sp>
      <p:sp>
        <p:nvSpPr>
          <p:cNvPr id="5" name="Date Placeholder 4">
            <a:extLst>
              <a:ext uri="{FF2B5EF4-FFF2-40B4-BE49-F238E27FC236}">
                <a16:creationId xmlns:a16="http://schemas.microsoft.com/office/drawing/2014/main" id="{4E50479E-879D-B508-273E-5E4CFD7FE981}"/>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412954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42</a:t>
            </a:fld>
            <a:endParaRPr lang="nb-NO"/>
          </a:p>
        </p:txBody>
      </p:sp>
      <p:sp>
        <p:nvSpPr>
          <p:cNvPr id="5" name="Date Placeholder 4">
            <a:extLst>
              <a:ext uri="{FF2B5EF4-FFF2-40B4-BE49-F238E27FC236}">
                <a16:creationId xmlns:a16="http://schemas.microsoft.com/office/drawing/2014/main" id="{7C61C9B3-176F-69E8-CDD6-D61056606426}"/>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200002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800" b="1" dirty="0"/>
              <a:t>DISCUSS: </a:t>
            </a:r>
            <a:r>
              <a:rPr lang="en-US" sz="1800" b="0" dirty="0"/>
              <a:t>When would you want to create a buffer?</a:t>
            </a:r>
            <a:endParaRPr lang="nb-NO" sz="1800" b="1" dirty="0"/>
          </a:p>
        </p:txBody>
      </p:sp>
      <p:sp>
        <p:nvSpPr>
          <p:cNvPr id="4" name="Slide Number Placeholder 3"/>
          <p:cNvSpPr>
            <a:spLocks noGrp="1"/>
          </p:cNvSpPr>
          <p:nvPr>
            <p:ph type="sldNum" sz="quarter" idx="10"/>
          </p:nvPr>
        </p:nvSpPr>
        <p:spPr/>
        <p:txBody>
          <a:bodyPr/>
          <a:lstStyle/>
          <a:p>
            <a:fld id="{EA0A4961-C86A-4DEB-87C0-D9025FEF9437}" type="slidenum">
              <a:rPr lang="nb-NO" smtClean="0"/>
              <a:t>43</a:t>
            </a:fld>
            <a:endParaRPr lang="nb-NO"/>
          </a:p>
        </p:txBody>
      </p:sp>
      <p:sp>
        <p:nvSpPr>
          <p:cNvPr id="5" name="Date Placeholder 4">
            <a:extLst>
              <a:ext uri="{FF2B5EF4-FFF2-40B4-BE49-F238E27FC236}">
                <a16:creationId xmlns:a16="http://schemas.microsoft.com/office/drawing/2014/main" id="{6F488B82-F3C4-E07D-B33D-B93017B1008D}"/>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288662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Buffer </a:t>
            </a:r>
            <a:r>
              <a:rPr lang="nb-NO" dirty="0" err="1"/>
              <a:t>zone</a:t>
            </a:r>
            <a:r>
              <a:rPr lang="nb-NO" dirty="0"/>
              <a:t> </a:t>
            </a:r>
            <a:r>
              <a:rPr lang="nb-NO" dirty="0" err="1"/>
              <a:t>around</a:t>
            </a:r>
            <a:r>
              <a:rPr lang="nb-NO" dirty="0"/>
              <a:t> a </a:t>
            </a:r>
            <a:r>
              <a:rPr lang="nb-NO" dirty="0" err="1"/>
              <a:t>point</a:t>
            </a:r>
            <a:r>
              <a:rPr lang="nb-NO" dirty="0"/>
              <a:t> line and area futures or polygon</a:t>
            </a:r>
          </a:p>
        </p:txBody>
      </p:sp>
      <p:sp>
        <p:nvSpPr>
          <p:cNvPr id="4" name="Slide Number Placeholder 3"/>
          <p:cNvSpPr>
            <a:spLocks noGrp="1"/>
          </p:cNvSpPr>
          <p:nvPr>
            <p:ph type="sldNum" sz="quarter" idx="10"/>
          </p:nvPr>
        </p:nvSpPr>
        <p:spPr/>
        <p:txBody>
          <a:bodyPr/>
          <a:lstStyle/>
          <a:p>
            <a:fld id="{EA0A4961-C86A-4DEB-87C0-D9025FEF9437}" type="slidenum">
              <a:rPr lang="nb-NO" smtClean="0"/>
              <a:t>44</a:t>
            </a:fld>
            <a:endParaRPr lang="nb-NO"/>
          </a:p>
        </p:txBody>
      </p:sp>
      <p:sp>
        <p:nvSpPr>
          <p:cNvPr id="5" name="Date Placeholder 4">
            <a:extLst>
              <a:ext uri="{FF2B5EF4-FFF2-40B4-BE49-F238E27FC236}">
                <a16:creationId xmlns:a16="http://schemas.microsoft.com/office/drawing/2014/main" id="{4B679C5C-8AB6-BC71-8BC2-AB690E69C3FB}"/>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716657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47</a:t>
            </a:fld>
            <a:endParaRPr lang="nb-NO"/>
          </a:p>
        </p:txBody>
      </p:sp>
      <p:sp>
        <p:nvSpPr>
          <p:cNvPr id="5" name="Date Placeholder 4">
            <a:extLst>
              <a:ext uri="{FF2B5EF4-FFF2-40B4-BE49-F238E27FC236}">
                <a16:creationId xmlns:a16="http://schemas.microsoft.com/office/drawing/2014/main" id="{BF5B4ED3-2E9F-D599-AB44-C93ADDCFE1FC}"/>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416122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Very</a:t>
            </a:r>
            <a:r>
              <a:rPr lang="nb-NO" dirty="0"/>
              <a:t> </a:t>
            </a:r>
            <a:r>
              <a:rPr lang="nb-NO" dirty="0" err="1"/>
              <a:t>often</a:t>
            </a:r>
            <a:r>
              <a:rPr lang="nb-NO" dirty="0"/>
              <a:t> </a:t>
            </a:r>
            <a:r>
              <a:rPr lang="nb-NO" dirty="0" err="1"/>
              <a:t>doing</a:t>
            </a:r>
            <a:r>
              <a:rPr lang="nb-NO" dirty="0"/>
              <a:t> geospatial </a:t>
            </a:r>
            <a:r>
              <a:rPr lang="nb-NO" dirty="0" err="1"/>
              <a:t>analysis</a:t>
            </a:r>
            <a:r>
              <a:rPr lang="nb-NO" dirty="0"/>
              <a:t> </a:t>
            </a:r>
            <a:r>
              <a:rPr lang="nb-NO" dirty="0" err="1"/>
              <a:t>we</a:t>
            </a:r>
            <a:r>
              <a:rPr lang="nb-NO" dirty="0"/>
              <a:t> </a:t>
            </a:r>
            <a:r>
              <a:rPr lang="nb-NO" dirty="0" err="1"/>
              <a:t>need</a:t>
            </a:r>
            <a:r>
              <a:rPr lang="nb-NO" dirty="0"/>
              <a:t> to </a:t>
            </a:r>
            <a:r>
              <a:rPr lang="nb-NO" dirty="0" err="1"/>
              <a:t>convert</a:t>
            </a:r>
            <a:r>
              <a:rPr lang="nb-NO" dirty="0"/>
              <a:t> </a:t>
            </a:r>
            <a:r>
              <a:rPr lang="nb-NO" dirty="0" err="1"/>
              <a:t>between</a:t>
            </a:r>
            <a:r>
              <a:rPr lang="nb-NO" dirty="0"/>
              <a:t> </a:t>
            </a:r>
            <a:r>
              <a:rPr lang="nb-NO" dirty="0" err="1"/>
              <a:t>the</a:t>
            </a:r>
            <a:r>
              <a:rPr lang="nb-NO" dirty="0"/>
              <a:t> </a:t>
            </a:r>
            <a:r>
              <a:rPr lang="nb-NO" dirty="0" err="1"/>
              <a:t>two</a:t>
            </a:r>
            <a:r>
              <a:rPr lang="nb-NO" dirty="0"/>
              <a:t> data </a:t>
            </a:r>
            <a:r>
              <a:rPr lang="nb-NO" dirty="0" err="1"/>
              <a:t>models</a:t>
            </a:r>
            <a:r>
              <a:rPr lang="nb-NO" dirty="0"/>
              <a:t>, raster and </a:t>
            </a:r>
            <a:r>
              <a:rPr lang="nb-NO" dirty="0" err="1"/>
              <a:t>vector</a:t>
            </a:r>
            <a:r>
              <a:rPr lang="nb-NO" dirty="0"/>
              <a:t>.</a:t>
            </a:r>
          </a:p>
          <a:p>
            <a:pPr fontAlgn="base"/>
            <a:r>
              <a:rPr lang="en-US" sz="1300" dirty="0"/>
              <a:t>Let see some key differences between the two data models</a:t>
            </a:r>
          </a:p>
          <a:p>
            <a:pPr fontAlgn="base"/>
            <a:r>
              <a:rPr lang="en-US" sz="1300" dirty="0"/>
              <a:t>We already saw that Vector data are composed of  points, polylines, and polygons. Unlike vector data, rasters are made up of pixels or grid cells. </a:t>
            </a:r>
          </a:p>
          <a:p>
            <a:endParaRPr lang="nb-NO" dirty="0"/>
          </a:p>
          <a:p>
            <a:r>
              <a:rPr lang="nb-NO" dirty="0"/>
              <a:t>http://gsp.humboldt.edu/OLM_2017/Lessons/GIS/08%20Rasters/RasterToVector.html</a:t>
            </a:r>
          </a:p>
          <a:p>
            <a:r>
              <a:rPr lang="nb-NO" dirty="0"/>
              <a:t>https://gisgeography.com/rasterization-vectorization/#:~:text=Double%2Dclick%20the%20tool%20and,in%20the%20table%20of%20contents.</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a:t>
            </a:fld>
            <a:endParaRPr lang="nb-NO"/>
          </a:p>
        </p:txBody>
      </p:sp>
      <p:sp>
        <p:nvSpPr>
          <p:cNvPr id="5" name="Date Placeholder 4">
            <a:extLst>
              <a:ext uri="{FF2B5EF4-FFF2-40B4-BE49-F238E27FC236}">
                <a16:creationId xmlns:a16="http://schemas.microsoft.com/office/drawing/2014/main" id="{9BC67672-BE7E-DD9B-BCDA-424FD13B7A9A}"/>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4256995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An </a:t>
            </a:r>
            <a:r>
              <a:rPr lang="en-US" sz="1300" b="1" dirty="0"/>
              <a:t>attribute query</a:t>
            </a:r>
            <a:r>
              <a:rPr lang="en-US" sz="1300" dirty="0"/>
              <a:t> is the process of searching and retrieving records of features in a database based on desired attribute values. </a:t>
            </a:r>
          </a:p>
          <a:p>
            <a:pPr defTabSz="966612">
              <a:defRPr/>
            </a:pPr>
            <a:r>
              <a:rPr lang="en-US" sz="1300" dirty="0"/>
              <a:t>Such queries are a fundamental part of managing and analyzing </a:t>
            </a:r>
            <a:r>
              <a:rPr lang="en-US" sz="1300" dirty="0">
                <a:hlinkClick r:id="rId3" tooltip="GIS"/>
              </a:rPr>
              <a:t>GIS</a:t>
            </a:r>
            <a:r>
              <a:rPr lang="en-US" sz="1300" dirty="0"/>
              <a:t> data. Typically, this is performed using a criteria-based query language, most commonly </a:t>
            </a:r>
            <a:r>
              <a:rPr lang="en-US" sz="1300" dirty="0">
                <a:hlinkClick r:id="rId4" tooltip="SQL"/>
              </a:rPr>
              <a:t>SQL</a:t>
            </a:r>
            <a:r>
              <a:rPr lang="en-US" sz="1300" dirty="0"/>
              <a:t> (</a:t>
            </a:r>
            <a:r>
              <a:rPr lang="en-GB" altLang="nb-NO" sz="1300" dirty="0">
                <a:latin typeface="Yu Gothic UI" panose="020B0500000000000000" pitchFamily="34" charset="-128"/>
                <a:ea typeface="Yu Gothic UI" panose="020B0500000000000000" pitchFamily="34" charset="-128"/>
              </a:rPr>
              <a:t>SQL = Standard Query Language</a:t>
            </a:r>
            <a:r>
              <a:rPr lang="en-US" sz="1300" dirty="0"/>
              <a:t>).</a:t>
            </a:r>
            <a:endParaRPr lang="nb-NO" dirty="0"/>
          </a:p>
          <a:p>
            <a:r>
              <a:rPr lang="en-US" sz="1300" dirty="0"/>
              <a:t>In most cases, the desired information can be given as a set of criteria based on the available attributes, such as "having a code of 'CURRENT'." These criteria are formatted in the appropriate query language as a Boolean expression, which can be validated as either true or false for each record in the database. Individual criteria can be constructed and combined using logical operators such as comparisons (&gt;, &lt;, =, &gt;=, &lt;=), Boolean algebra (and, or, not), and functions (sin, cos, </a:t>
            </a:r>
            <a:r>
              <a:rPr lang="en-US" sz="1300" dirty="0" err="1"/>
              <a:t>sqrt</a:t>
            </a:r>
            <a:r>
              <a:rPr lang="en-US" sz="1300" dirty="0"/>
              <a:t>, etc.). </a:t>
            </a:r>
          </a:p>
          <a:p>
            <a:r>
              <a:rPr lang="en-US" sz="1300" dirty="0"/>
              <a:t>An alternative to using attribute query is to perform a </a:t>
            </a:r>
            <a:r>
              <a:rPr lang="en-US" sz="1300" dirty="0">
                <a:hlinkClick r:id="rId5" tooltip="Spatial Selection"/>
              </a:rPr>
              <a:t>spatial selection</a:t>
            </a:r>
            <a:r>
              <a:rPr lang="en-US" sz="1300" dirty="0"/>
              <a:t>.</a:t>
            </a:r>
            <a:endParaRPr lang="en-US" dirty="0"/>
          </a:p>
          <a:p>
            <a:endParaRPr lang="en-US" dirty="0"/>
          </a:p>
          <a:p>
            <a:r>
              <a:rPr lang="en-US" dirty="0"/>
              <a:t>Selection: ask for a selection from a dataset</a:t>
            </a:r>
          </a:p>
          <a:p>
            <a:r>
              <a:rPr lang="en-US" b="1" dirty="0"/>
              <a:t>ex. SELECT from dataset WHEN attribute&gt; value</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48</a:t>
            </a:fld>
            <a:endParaRPr lang="nb-NO"/>
          </a:p>
        </p:txBody>
      </p:sp>
      <p:sp>
        <p:nvSpPr>
          <p:cNvPr id="5" name="Date Placeholder 4">
            <a:extLst>
              <a:ext uri="{FF2B5EF4-FFF2-40B4-BE49-F238E27FC236}">
                <a16:creationId xmlns:a16="http://schemas.microsoft.com/office/drawing/2014/main" id="{9BC85DCD-6DFD-FCEF-5CB8-1CDDDCB537C8}"/>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005911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t>An </a:t>
            </a:r>
            <a:r>
              <a:rPr lang="en-US" sz="1300" b="1" dirty="0"/>
              <a:t>attribute query</a:t>
            </a:r>
            <a:r>
              <a:rPr lang="en-US" sz="1300" dirty="0"/>
              <a:t> is the process of searching and retrieving records of features in a database based on desired attribute values. </a:t>
            </a:r>
          </a:p>
          <a:p>
            <a:pPr defTabSz="966612">
              <a:defRPr/>
            </a:pPr>
            <a:r>
              <a:rPr lang="en-US" sz="1300" dirty="0"/>
              <a:t>Such queries are a fundamental part of managing and analyzing </a:t>
            </a:r>
            <a:r>
              <a:rPr lang="en-US" sz="1300" dirty="0">
                <a:hlinkClick r:id="rId3" tooltip="GIS"/>
              </a:rPr>
              <a:t>GIS</a:t>
            </a:r>
            <a:r>
              <a:rPr lang="en-US" sz="1300" dirty="0"/>
              <a:t> data. Typically, this is performed using a criteria-based query language, most commonly </a:t>
            </a:r>
            <a:r>
              <a:rPr lang="en-US" sz="1300" dirty="0">
                <a:hlinkClick r:id="rId4" tooltip="SQL"/>
              </a:rPr>
              <a:t>SQL</a:t>
            </a:r>
            <a:r>
              <a:rPr lang="en-US" sz="1300" dirty="0"/>
              <a:t> (</a:t>
            </a:r>
            <a:r>
              <a:rPr lang="en-GB" altLang="nb-NO" sz="1300" dirty="0">
                <a:latin typeface="Yu Gothic UI" panose="020B0500000000000000" pitchFamily="34" charset="-128"/>
                <a:ea typeface="Yu Gothic UI" panose="020B0500000000000000" pitchFamily="34" charset="-128"/>
              </a:rPr>
              <a:t>SQL = Standard Query Language</a:t>
            </a:r>
            <a:r>
              <a:rPr lang="en-US" sz="1300" dirty="0"/>
              <a:t>).</a:t>
            </a:r>
            <a:endParaRPr lang="nb-NO" dirty="0"/>
          </a:p>
          <a:p>
            <a:r>
              <a:rPr lang="en-US" sz="1300" dirty="0"/>
              <a:t>In most cases, the desired information can be given as a set of criteria based on the available attributes, such as "having a code of 'CURRENT'." These criteria are formatted in the appropriate query language as a Boolean expression, which can be validated as either true or false for each record in the database. Individual criteria can be constructed and combined using logical operators such as comparisons (&gt;, &lt;, =, &gt;=, &lt;=), Boolean algebra (and, or, not), and functions (sin, cos, </a:t>
            </a:r>
            <a:r>
              <a:rPr lang="en-US" sz="1300" dirty="0" err="1"/>
              <a:t>sqrt</a:t>
            </a:r>
            <a:r>
              <a:rPr lang="en-US" sz="1300" dirty="0"/>
              <a:t>, etc.). </a:t>
            </a:r>
          </a:p>
          <a:p>
            <a:r>
              <a:rPr lang="en-US" sz="1300" dirty="0"/>
              <a:t>An alternative to using attribute query is to perform a </a:t>
            </a:r>
            <a:r>
              <a:rPr lang="en-US" sz="1300" dirty="0">
                <a:hlinkClick r:id="rId5" tooltip="Spatial Selection"/>
              </a:rPr>
              <a:t>spatial selection</a:t>
            </a:r>
            <a:r>
              <a:rPr lang="en-US" sz="1300" dirty="0"/>
              <a:t>.</a:t>
            </a:r>
            <a:endParaRPr lang="en-US" dirty="0"/>
          </a:p>
          <a:p>
            <a:endParaRPr lang="en-US" dirty="0"/>
          </a:p>
          <a:p>
            <a:r>
              <a:rPr lang="en-US" dirty="0"/>
              <a:t>Selection: ask for a selection from a dataset</a:t>
            </a:r>
          </a:p>
          <a:p>
            <a:r>
              <a:rPr lang="en-US" dirty="0"/>
              <a:t>ex. SELECT from dataset WHEN attribute&gt; value</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49</a:t>
            </a:fld>
            <a:endParaRPr lang="nb-NO"/>
          </a:p>
        </p:txBody>
      </p:sp>
      <p:sp>
        <p:nvSpPr>
          <p:cNvPr id="5" name="Date Placeholder 4">
            <a:extLst>
              <a:ext uri="{FF2B5EF4-FFF2-40B4-BE49-F238E27FC236}">
                <a16:creationId xmlns:a16="http://schemas.microsoft.com/office/drawing/2014/main" id="{AD315474-1947-46C1-9055-C6D7E1F97AB7}"/>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628701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50</a:t>
            </a:fld>
            <a:endParaRPr lang="nb-NO"/>
          </a:p>
        </p:txBody>
      </p:sp>
      <p:sp>
        <p:nvSpPr>
          <p:cNvPr id="5" name="Date Placeholder 4">
            <a:extLst>
              <a:ext uri="{FF2B5EF4-FFF2-40B4-BE49-F238E27FC236}">
                <a16:creationId xmlns:a16="http://schemas.microsoft.com/office/drawing/2014/main" id="{204F35AA-732A-A56D-4E61-11381C573EC2}"/>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4263754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Querying the dataset databases can be done several different ways.</a:t>
            </a:r>
          </a:p>
          <a:p>
            <a:r>
              <a:rPr lang="en-US" sz="1300" dirty="0"/>
              <a:t>In </a:t>
            </a:r>
            <a:r>
              <a:rPr lang="en-US" sz="1300" dirty="0">
                <a:hlinkClick r:id="rId3" tooltip="ArcGIS"/>
              </a:rPr>
              <a:t>ArcGIS</a:t>
            </a:r>
            <a:r>
              <a:rPr lang="en-US" sz="1300" dirty="0"/>
              <a:t>, the 'Select by Attributes' window provides a quick way to build a SQL query to create a selection based on map attributes. </a:t>
            </a:r>
          </a:p>
          <a:p>
            <a:r>
              <a:rPr lang="en-US" sz="1300" dirty="0"/>
              <a:t>In the screenshot below, a simple SQL query has been built that queries the underlying 'POP' (population) attribute record of a layer containing information about US cities (citiesx020 in the example). After executing the query, only those cities having a population greater than 100000 will be selected in the map.</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51</a:t>
            </a:fld>
            <a:endParaRPr lang="nb-NO"/>
          </a:p>
        </p:txBody>
      </p:sp>
      <p:sp>
        <p:nvSpPr>
          <p:cNvPr id="5" name="Date Placeholder 4">
            <a:extLst>
              <a:ext uri="{FF2B5EF4-FFF2-40B4-BE49-F238E27FC236}">
                <a16:creationId xmlns:a16="http://schemas.microsoft.com/office/drawing/2014/main" id="{447E8808-9A54-E57C-79C4-235852381C54}"/>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354833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Querying the dataset databases can be done several different ways, but they always use the same type of query language.</a:t>
            </a:r>
          </a:p>
          <a:p>
            <a:endParaRPr lang="en-US" dirty="0"/>
          </a:p>
          <a:p>
            <a:r>
              <a:rPr lang="en-US" dirty="0"/>
              <a:t>PO_NAME = Place Name</a:t>
            </a:r>
          </a:p>
          <a:p>
            <a:endParaRPr lang="en-US" dirty="0"/>
          </a:p>
          <a:p>
            <a:pPr defTabSz="966612">
              <a:defRPr/>
            </a:pPr>
            <a:r>
              <a:rPr lang="en-US" sz="1300" strike="sngStrike" dirty="0"/>
              <a:t>In the screenshot, a simple SQL query has been built that queries the underlying 'POP' (population) attribute record of a layer containing information about US cities (citiesx020 in the example). After executing the query, only those cities having a population greater than 100000 will be selected in the map.</a:t>
            </a:r>
            <a:endParaRPr lang="nb-NO" strike="sngStrike" dirty="0"/>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52</a:t>
            </a:fld>
            <a:endParaRPr lang="nb-NO"/>
          </a:p>
        </p:txBody>
      </p:sp>
      <p:sp>
        <p:nvSpPr>
          <p:cNvPr id="5" name="Date Placeholder 4">
            <a:extLst>
              <a:ext uri="{FF2B5EF4-FFF2-40B4-BE49-F238E27FC236}">
                <a16:creationId xmlns:a16="http://schemas.microsoft.com/office/drawing/2014/main" id="{7C740D1F-D900-27C7-B4BA-975F10A39844}"/>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480798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2100" b="1" strike="sngStrike" dirty="0"/>
              <a:t>DISCUSS</a:t>
            </a:r>
            <a:r>
              <a:rPr lang="en-US" sz="2100" strike="sngStrike" dirty="0"/>
              <a:t>: What is being selected here?</a:t>
            </a:r>
          </a:p>
          <a:p>
            <a:endParaRPr lang="en-US" dirty="0"/>
          </a:p>
          <a:p>
            <a:r>
              <a:rPr lang="en-US" dirty="0"/>
              <a:t>Querying the dataset databases can be done several different ways, but they always use the same type of query language.</a:t>
            </a:r>
          </a:p>
          <a:p>
            <a:endParaRPr lang="en-US" dirty="0"/>
          </a:p>
          <a:p>
            <a:pPr defTabSz="966612">
              <a:defRPr/>
            </a:pPr>
            <a:r>
              <a:rPr lang="en-US" sz="1300" dirty="0"/>
              <a:t>In the screenshot, a simple SQL query has been built that queries the underlying 'POP' (population) attribute record of a layer containing information about US cities (citiesx020 in the example). After executing the query, only those cities having a population greater than 100000 will be selected in the map.</a:t>
            </a:r>
            <a:endParaRPr lang="nb-NO" dirty="0"/>
          </a:p>
          <a:p>
            <a:r>
              <a:rPr lang="nb-NO" dirty="0"/>
              <a:t>http://wiki.gis.com/wiki/</a:t>
            </a:r>
            <a:r>
              <a:rPr lang="nb-NO" dirty="0" err="1"/>
              <a:t>index.php</a:t>
            </a:r>
            <a:r>
              <a:rPr lang="nb-NO" dirty="0"/>
              <a:t>/</a:t>
            </a:r>
            <a:r>
              <a:rPr lang="nb-NO" dirty="0" err="1"/>
              <a:t>Attribute_Query</a:t>
            </a:r>
            <a:r>
              <a:rPr lang="nb-NO" dirty="0"/>
              <a:t>_(</a:t>
            </a:r>
            <a:r>
              <a:rPr lang="nb-NO" dirty="0" err="1"/>
              <a:t>Boolean_Selection</a:t>
            </a:r>
            <a:r>
              <a:rPr lang="nb-NO" dirty="0"/>
              <a:t>)</a:t>
            </a:r>
          </a:p>
          <a:p>
            <a:endParaRPr lang="nb-NO" dirty="0"/>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53</a:t>
            </a:fld>
            <a:endParaRPr lang="nb-NO"/>
          </a:p>
        </p:txBody>
      </p:sp>
      <p:sp>
        <p:nvSpPr>
          <p:cNvPr id="5" name="Date Placeholder 4">
            <a:extLst>
              <a:ext uri="{FF2B5EF4-FFF2-40B4-BE49-F238E27FC236}">
                <a16:creationId xmlns:a16="http://schemas.microsoft.com/office/drawing/2014/main" id="{E4648792-979D-796E-FA3E-E9DEDB43B60D}"/>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4066958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900" b="1" dirty="0"/>
              <a:t>DISCUSS</a:t>
            </a:r>
          </a:p>
          <a:p>
            <a:endParaRPr lang="en-US" dirty="0"/>
          </a:p>
          <a:p>
            <a:r>
              <a:rPr lang="en-US" dirty="0"/>
              <a:t>There are 4 basic statements used to get information from 2 (or more) datasets </a:t>
            </a:r>
          </a:p>
          <a:p>
            <a:r>
              <a:rPr lang="en-US" dirty="0"/>
              <a:t>AND – if you are desiring the subset of each dataset that is ‘true’ of both datasets </a:t>
            </a:r>
          </a:p>
          <a:p>
            <a:r>
              <a:rPr lang="en-US" dirty="0"/>
              <a:t>OR – if you are desiring the subset of each dataset that is ‘true’ of either one or both datasets </a:t>
            </a:r>
          </a:p>
          <a:p>
            <a:r>
              <a:rPr lang="en-US" dirty="0"/>
              <a:t>NOT – if you are desiring the subset of one dataset that is only true of one dataset </a:t>
            </a:r>
          </a:p>
          <a:p>
            <a:r>
              <a:rPr lang="en-US" dirty="0"/>
              <a:t>OR, BUT NOT BOTH (XOR) – if you are seeking the subset of data that is ‘true’ of one and another dataset, but not both datasets</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54</a:t>
            </a:fld>
            <a:endParaRPr lang="nb-NO"/>
          </a:p>
        </p:txBody>
      </p:sp>
      <p:sp>
        <p:nvSpPr>
          <p:cNvPr id="5" name="Date Placeholder 4">
            <a:extLst>
              <a:ext uri="{FF2B5EF4-FFF2-40B4-BE49-F238E27FC236}">
                <a16:creationId xmlns:a16="http://schemas.microsoft.com/office/drawing/2014/main" id="{F9AFABA3-3468-E49C-20CF-49B0476BFBF7}"/>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9827581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basic statements used to get information from 2 (or more) datasets </a:t>
            </a:r>
          </a:p>
          <a:p>
            <a:r>
              <a:rPr lang="en-US" dirty="0"/>
              <a:t>AND – if you are desiring the subset of each dataset that is ‘true’ of both datasets </a:t>
            </a:r>
          </a:p>
          <a:p>
            <a:r>
              <a:rPr lang="en-US" dirty="0"/>
              <a:t>OR – if you are desiring the subset of each dataset that is ‘true’ of either one or both datasets </a:t>
            </a:r>
          </a:p>
          <a:p>
            <a:r>
              <a:rPr lang="en-US" dirty="0"/>
              <a:t>NOT – if you are desiring the subset of one dataset that is only true of one dataset </a:t>
            </a:r>
          </a:p>
          <a:p>
            <a:r>
              <a:rPr lang="en-US" dirty="0"/>
              <a:t>OR, BUT NOT BOTH (XOR) – if you are seeking the subset of data that is ‘true’ of one and another dataset, but not both datasets</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55</a:t>
            </a:fld>
            <a:endParaRPr lang="nb-NO"/>
          </a:p>
        </p:txBody>
      </p:sp>
      <p:sp>
        <p:nvSpPr>
          <p:cNvPr id="5" name="Date Placeholder 4">
            <a:extLst>
              <a:ext uri="{FF2B5EF4-FFF2-40B4-BE49-F238E27FC236}">
                <a16:creationId xmlns:a16="http://schemas.microsoft.com/office/drawing/2014/main" id="{9CA2E433-9993-B0BD-E77E-8093E4D3B06B}"/>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707317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56</a:t>
            </a:fld>
            <a:endParaRPr lang="nb-NO"/>
          </a:p>
        </p:txBody>
      </p:sp>
      <p:sp>
        <p:nvSpPr>
          <p:cNvPr id="5" name="Date Placeholder 4">
            <a:extLst>
              <a:ext uri="{FF2B5EF4-FFF2-40B4-BE49-F238E27FC236}">
                <a16:creationId xmlns:a16="http://schemas.microsoft.com/office/drawing/2014/main" id="{793989A9-35C8-C97D-FF4B-8FB6AE3865DC}"/>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229296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57</a:t>
            </a:fld>
            <a:endParaRPr lang="nb-NO"/>
          </a:p>
        </p:txBody>
      </p:sp>
      <p:sp>
        <p:nvSpPr>
          <p:cNvPr id="5" name="Date Placeholder 4">
            <a:extLst>
              <a:ext uri="{FF2B5EF4-FFF2-40B4-BE49-F238E27FC236}">
                <a16:creationId xmlns:a16="http://schemas.microsoft.com/office/drawing/2014/main" id="{72B156F8-8075-F478-CE48-9F45CD6C9CE2}"/>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184894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latin typeface="Yu Gothic UI" panose="020B0500000000000000" pitchFamily="34" charset="-128"/>
                <a:ea typeface="Yu Gothic UI" panose="020B0500000000000000" pitchFamily="34" charset="-128"/>
              </a:rPr>
              <a:t>we’ll talk about why you might want to convert between these two data models</a:t>
            </a:r>
            <a:endParaRPr lang="nb-NO" dirty="0"/>
          </a:p>
          <a:p>
            <a:pPr fontAlgn="base"/>
            <a:r>
              <a:rPr lang="en-US" sz="1300" b="1" dirty="0"/>
              <a:t>Rasterization</a:t>
            </a:r>
            <a:r>
              <a:rPr lang="en-US" sz="1300" dirty="0"/>
              <a:t> converts vectors into </a:t>
            </a:r>
            <a:r>
              <a:rPr lang="en-US" sz="1300" dirty="0" err="1"/>
              <a:t>rasters</a:t>
            </a:r>
            <a:r>
              <a:rPr lang="en-US" sz="1300" dirty="0"/>
              <a:t>. But </a:t>
            </a:r>
            <a:r>
              <a:rPr lang="en-US" sz="1300" b="1" dirty="0"/>
              <a:t>vectorization</a:t>
            </a:r>
            <a:r>
              <a:rPr lang="en-US" sz="1300" dirty="0"/>
              <a:t> transforms </a:t>
            </a:r>
            <a:r>
              <a:rPr lang="en-US" sz="1300" dirty="0" err="1"/>
              <a:t>rasters</a:t>
            </a:r>
            <a:r>
              <a:rPr lang="en-US" sz="1300" dirty="0"/>
              <a:t> in vectors.</a:t>
            </a:r>
          </a:p>
          <a:p>
            <a:pPr fontAlgn="base"/>
            <a:r>
              <a:rPr lang="en-US" sz="1300" dirty="0"/>
              <a:t>We know the two main data models and graphics are vector and raster data.</a:t>
            </a:r>
          </a:p>
          <a:p>
            <a:pPr fontAlgn="base"/>
            <a:r>
              <a:rPr lang="en-US" sz="1300" dirty="0"/>
              <a:t>But how do you go from one data model to the other?</a:t>
            </a:r>
          </a:p>
          <a:p>
            <a:pPr fontAlgn="base"/>
            <a:r>
              <a:rPr lang="en-US" sz="1300" dirty="0"/>
              <a:t>That is when you would use rasterization and vectorization. </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a:t>
            </a:fld>
            <a:endParaRPr lang="nb-NO"/>
          </a:p>
        </p:txBody>
      </p:sp>
      <p:sp>
        <p:nvSpPr>
          <p:cNvPr id="5" name="Date Placeholder 4">
            <a:extLst>
              <a:ext uri="{FF2B5EF4-FFF2-40B4-BE49-F238E27FC236}">
                <a16:creationId xmlns:a16="http://schemas.microsoft.com/office/drawing/2014/main" id="{C4DC70A5-678C-452F-442C-64A096027E16}"/>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6871991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58</a:t>
            </a:fld>
            <a:endParaRPr lang="nb-NO"/>
          </a:p>
        </p:txBody>
      </p:sp>
      <p:sp>
        <p:nvSpPr>
          <p:cNvPr id="5" name="Date Placeholder 4">
            <a:extLst>
              <a:ext uri="{FF2B5EF4-FFF2-40B4-BE49-F238E27FC236}">
                <a16:creationId xmlns:a16="http://schemas.microsoft.com/office/drawing/2014/main" id="{842DC396-9D47-988A-304C-7AD4C6F9AD33}"/>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1936347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59</a:t>
            </a:fld>
            <a:endParaRPr lang="nb-NO"/>
          </a:p>
        </p:txBody>
      </p:sp>
      <p:sp>
        <p:nvSpPr>
          <p:cNvPr id="5" name="Date Placeholder 4">
            <a:extLst>
              <a:ext uri="{FF2B5EF4-FFF2-40B4-BE49-F238E27FC236}">
                <a16:creationId xmlns:a16="http://schemas.microsoft.com/office/drawing/2014/main" id="{D97FCA89-684B-40A4-9664-49783202AEB6}"/>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403446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60</a:t>
            </a:fld>
            <a:endParaRPr lang="nb-NO"/>
          </a:p>
        </p:txBody>
      </p:sp>
      <p:sp>
        <p:nvSpPr>
          <p:cNvPr id="5" name="Date Placeholder 4">
            <a:extLst>
              <a:ext uri="{FF2B5EF4-FFF2-40B4-BE49-F238E27FC236}">
                <a16:creationId xmlns:a16="http://schemas.microsoft.com/office/drawing/2014/main" id="{C6A33FE1-7FB6-F9AD-46B8-B439C737CF2E}"/>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725974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61</a:t>
            </a:fld>
            <a:endParaRPr lang="nb-NO"/>
          </a:p>
        </p:txBody>
      </p:sp>
      <p:sp>
        <p:nvSpPr>
          <p:cNvPr id="5" name="Date Placeholder 4">
            <a:extLst>
              <a:ext uri="{FF2B5EF4-FFF2-40B4-BE49-F238E27FC236}">
                <a16:creationId xmlns:a16="http://schemas.microsoft.com/office/drawing/2014/main" id="{510CE1B4-206C-5A2A-6FE8-D4B84B6E92A3}"/>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0134888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62</a:t>
            </a:fld>
            <a:endParaRPr lang="nb-NO"/>
          </a:p>
        </p:txBody>
      </p:sp>
      <p:sp>
        <p:nvSpPr>
          <p:cNvPr id="5" name="Date Placeholder 4">
            <a:extLst>
              <a:ext uri="{FF2B5EF4-FFF2-40B4-BE49-F238E27FC236}">
                <a16:creationId xmlns:a16="http://schemas.microsoft.com/office/drawing/2014/main" id="{0093FDCC-029A-8155-D773-F2A925C1E912}"/>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688524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63</a:t>
            </a:fld>
            <a:endParaRPr lang="nb-NO"/>
          </a:p>
        </p:txBody>
      </p:sp>
      <p:sp>
        <p:nvSpPr>
          <p:cNvPr id="5" name="Date Placeholder 4">
            <a:extLst>
              <a:ext uri="{FF2B5EF4-FFF2-40B4-BE49-F238E27FC236}">
                <a16:creationId xmlns:a16="http://schemas.microsoft.com/office/drawing/2014/main" id="{BE05FDD5-027E-1A47-FCCC-7F14794997E4}"/>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084108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64</a:t>
            </a:fld>
            <a:endParaRPr lang="nb-NO"/>
          </a:p>
        </p:txBody>
      </p:sp>
      <p:sp>
        <p:nvSpPr>
          <p:cNvPr id="5" name="Date Placeholder 4">
            <a:extLst>
              <a:ext uri="{FF2B5EF4-FFF2-40B4-BE49-F238E27FC236}">
                <a16:creationId xmlns:a16="http://schemas.microsoft.com/office/drawing/2014/main" id="{2F58AAA9-D540-7578-9C4A-2301ADEC2E50}"/>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467503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Relationships between layers (that you can specify)</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65</a:t>
            </a:fld>
            <a:endParaRPr lang="nb-NO"/>
          </a:p>
        </p:txBody>
      </p:sp>
      <p:sp>
        <p:nvSpPr>
          <p:cNvPr id="5" name="Date Placeholder 4">
            <a:extLst>
              <a:ext uri="{FF2B5EF4-FFF2-40B4-BE49-F238E27FC236}">
                <a16:creationId xmlns:a16="http://schemas.microsoft.com/office/drawing/2014/main" id="{B94DA6AE-3331-95F8-8FFB-FF3F0E9C0139}"/>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111207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66</a:t>
            </a:fld>
            <a:endParaRPr lang="nb-NO"/>
          </a:p>
        </p:txBody>
      </p:sp>
      <p:sp>
        <p:nvSpPr>
          <p:cNvPr id="5" name="Date Placeholder 4">
            <a:extLst>
              <a:ext uri="{FF2B5EF4-FFF2-40B4-BE49-F238E27FC236}">
                <a16:creationId xmlns:a16="http://schemas.microsoft.com/office/drawing/2014/main" id="{F547D964-DCFF-040E-5D23-E040097CE35A}"/>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406041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71</a:t>
            </a:fld>
            <a:endParaRPr lang="nb-NO"/>
          </a:p>
        </p:txBody>
      </p:sp>
      <p:sp>
        <p:nvSpPr>
          <p:cNvPr id="5" name="Date Placeholder 4">
            <a:extLst>
              <a:ext uri="{FF2B5EF4-FFF2-40B4-BE49-F238E27FC236}">
                <a16:creationId xmlns:a16="http://schemas.microsoft.com/office/drawing/2014/main" id="{2ECF4E1C-450B-5BA2-F2A7-4DB7339BA926}"/>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430149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9</a:t>
            </a:fld>
            <a:endParaRPr lang="nb-NO"/>
          </a:p>
        </p:txBody>
      </p:sp>
      <p:sp>
        <p:nvSpPr>
          <p:cNvPr id="5" name="Date Placeholder 4">
            <a:extLst>
              <a:ext uri="{FF2B5EF4-FFF2-40B4-BE49-F238E27FC236}">
                <a16:creationId xmlns:a16="http://schemas.microsoft.com/office/drawing/2014/main" id="{1A147264-A676-AF1F-CAAC-70707FCBB70E}"/>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2440621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Overlay</a:t>
            </a:r>
            <a:r>
              <a:rPr lang="en-US" sz="1300" dirty="0"/>
              <a:t> is a </a:t>
            </a:r>
            <a:r>
              <a:rPr lang="en-US" sz="1300" dirty="0">
                <a:hlinkClick r:id="rId3" tooltip="GIS"/>
              </a:rPr>
              <a:t>GIS</a:t>
            </a:r>
            <a:r>
              <a:rPr lang="en-US" sz="1300" dirty="0"/>
              <a:t> operation that superimposes multiple data sets (representing different themes) together for the purpose of identifying relationships between them.</a:t>
            </a:r>
            <a:r>
              <a:rPr lang="en-US" sz="1300" baseline="30000" dirty="0">
                <a:hlinkClick r:id="rId4"/>
              </a:rPr>
              <a:t>[2]</a:t>
            </a:r>
            <a:r>
              <a:rPr lang="en-US" sz="1300" dirty="0"/>
              <a:t>. An overlay creates a composite map by combining the geometry and attributes of the input data sets. Tools are available in most GIS software for overlaying both </a:t>
            </a:r>
            <a:r>
              <a:rPr lang="en-US" sz="1300" dirty="0">
                <a:hlinkClick r:id="rId5" tooltip="Vector"/>
              </a:rPr>
              <a:t>Vector</a:t>
            </a:r>
            <a:r>
              <a:rPr lang="en-US" sz="1300" dirty="0"/>
              <a:t> or </a:t>
            </a:r>
            <a:r>
              <a:rPr lang="en-US" sz="1300" dirty="0">
                <a:hlinkClick r:id="rId6" tooltip="Raster Data Model"/>
              </a:rPr>
              <a:t>raster</a:t>
            </a:r>
            <a:r>
              <a:rPr lang="en-US" sz="1300" dirty="0"/>
              <a:t> data.</a:t>
            </a:r>
            <a:endParaRPr lang="en-US" sz="1300" b="1" dirty="0"/>
          </a:p>
          <a:p>
            <a:endParaRPr lang="en-US" sz="1300" b="1" dirty="0"/>
          </a:p>
          <a:p>
            <a:r>
              <a:rPr lang="en-US" sz="1300" b="1" dirty="0"/>
              <a:t>Overlay analysis</a:t>
            </a:r>
            <a:r>
              <a:rPr lang="en-US" sz="1300" dirty="0"/>
              <a:t> is an age-old technique of deriving new information from two or more layers of data covering the same area. </a:t>
            </a:r>
            <a:r>
              <a:rPr lang="en-US" sz="1300" b="1" dirty="0"/>
              <a:t>BEDROCK AND LANDUSE</a:t>
            </a:r>
          </a:p>
          <a:p>
            <a:r>
              <a:rPr lang="en-US" sz="1300" strike="sngStrike" dirty="0"/>
              <a:t>For instance, if we have a layer of land use and a layer of soil fertility, we can derive from the two layers the percentage of agricultural land developed over fertile soil.</a:t>
            </a:r>
          </a:p>
          <a:p>
            <a:r>
              <a:rPr lang="en-US" sz="1300" dirty="0"/>
              <a:t>An overlay operation is much more than a simple merging of line work; all the attributes of the features taking part in the overlay are carried through.</a:t>
            </a:r>
          </a:p>
          <a:p>
            <a:endParaRPr lang="en-US" sz="1300" b="1" dirty="0"/>
          </a:p>
          <a:p>
            <a:r>
              <a:rPr lang="en-US" sz="1300" b="1" dirty="0"/>
              <a:t>Raster overlay</a:t>
            </a:r>
            <a:r>
              <a:rPr lang="en-US" sz="1300" dirty="0"/>
              <a:t> involves two or more different sets of data that derive from a common grid. The separate sets of data are usually given numerical values. These values then are mathematically merged together to create a new set of values for a single output layer.</a:t>
            </a:r>
          </a:p>
          <a:p>
            <a:endParaRPr lang="en-US" sz="1300" dirty="0"/>
          </a:p>
          <a:p>
            <a:r>
              <a:rPr lang="nb-NO" dirty="0"/>
              <a:t>http://wiki.gis.com/wiki/index.php/Overlay</a:t>
            </a:r>
          </a:p>
        </p:txBody>
      </p:sp>
      <p:sp>
        <p:nvSpPr>
          <p:cNvPr id="4" name="Slide Number Placeholder 3"/>
          <p:cNvSpPr>
            <a:spLocks noGrp="1"/>
          </p:cNvSpPr>
          <p:nvPr>
            <p:ph type="sldNum" sz="quarter" idx="10"/>
          </p:nvPr>
        </p:nvSpPr>
        <p:spPr/>
        <p:txBody>
          <a:bodyPr/>
          <a:lstStyle/>
          <a:p>
            <a:fld id="{EA0A4961-C86A-4DEB-87C0-D9025FEF9437}" type="slidenum">
              <a:rPr lang="nb-NO" smtClean="0"/>
              <a:t>72</a:t>
            </a:fld>
            <a:endParaRPr lang="nb-NO"/>
          </a:p>
        </p:txBody>
      </p:sp>
      <p:sp>
        <p:nvSpPr>
          <p:cNvPr id="5" name="Date Placeholder 4">
            <a:extLst>
              <a:ext uri="{FF2B5EF4-FFF2-40B4-BE49-F238E27FC236}">
                <a16:creationId xmlns:a16="http://schemas.microsoft.com/office/drawing/2014/main" id="{AF71B374-71F5-F11B-A8A1-26AD3F7F42A5}"/>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3782799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Overlay</a:t>
            </a:r>
            <a:r>
              <a:rPr lang="en-US" sz="1300" dirty="0"/>
              <a:t> is a </a:t>
            </a:r>
            <a:r>
              <a:rPr lang="en-US" sz="1300" dirty="0">
                <a:hlinkClick r:id="rId3" tooltip="GIS"/>
              </a:rPr>
              <a:t>GIS</a:t>
            </a:r>
            <a:r>
              <a:rPr lang="en-US" sz="1300" dirty="0"/>
              <a:t> operation that superimposes multiple data sets (representing different themes) together for the purpose of identifying relationships between them.</a:t>
            </a:r>
            <a:r>
              <a:rPr lang="en-US" sz="1300" baseline="30000" dirty="0">
                <a:hlinkClick r:id="rId4"/>
              </a:rPr>
              <a:t>[2]</a:t>
            </a:r>
            <a:r>
              <a:rPr lang="en-US" sz="1300" dirty="0"/>
              <a:t>. An overlay creates a composite map by combining the geometry and attributes of the input data sets. Tools are available in most GIS software for overlaying both </a:t>
            </a:r>
            <a:r>
              <a:rPr lang="en-US" sz="1300" dirty="0">
                <a:hlinkClick r:id="rId5" tooltip="Vector"/>
              </a:rPr>
              <a:t>Vector</a:t>
            </a:r>
            <a:r>
              <a:rPr lang="en-US" sz="1300" dirty="0"/>
              <a:t> or </a:t>
            </a:r>
            <a:r>
              <a:rPr lang="en-US" sz="1300" dirty="0">
                <a:hlinkClick r:id="rId6" tooltip="Raster Data Model"/>
              </a:rPr>
              <a:t>raster</a:t>
            </a:r>
            <a:r>
              <a:rPr lang="en-US" sz="1300" dirty="0"/>
              <a:t> data.</a:t>
            </a:r>
            <a:endParaRPr lang="en-US" sz="1300" b="1" dirty="0"/>
          </a:p>
          <a:p>
            <a:r>
              <a:rPr lang="en-US" sz="1300" b="1" dirty="0"/>
              <a:t>Overlay analysis</a:t>
            </a:r>
            <a:r>
              <a:rPr lang="en-US" sz="1300" dirty="0"/>
              <a:t> is an age-old technique of deriving new information from two or more layers of data covering the same area. For instance, if we have a layer of land use and a layer of soil fertility, we can derive from the two layers the percentage of agricultural land developed over fertile soil.</a:t>
            </a:r>
          </a:p>
          <a:p>
            <a:r>
              <a:rPr lang="en-US" sz="1300" dirty="0"/>
              <a:t>An overlay operation is much more than a simple merging of line work; all the attributes of the features taking part in the overlay are carried through.</a:t>
            </a:r>
          </a:p>
          <a:p>
            <a:r>
              <a:rPr lang="en-US" sz="1300" b="1" dirty="0"/>
              <a:t>Raster overlay</a:t>
            </a:r>
            <a:r>
              <a:rPr lang="en-US" sz="1300" dirty="0"/>
              <a:t> involves two or more different sets of data that derive from a common grid. The separate sets of data are usually given numerical values. These values then are mathematically merged together to create a new set of values for a single output layer.</a:t>
            </a:r>
          </a:p>
          <a:p>
            <a:endParaRPr lang="en-US" sz="1300" dirty="0"/>
          </a:p>
          <a:p>
            <a:r>
              <a:rPr lang="nb-NO" dirty="0"/>
              <a:t>http://wiki.gis.com/wiki/index.php/Overlay</a:t>
            </a:r>
          </a:p>
        </p:txBody>
      </p:sp>
      <p:sp>
        <p:nvSpPr>
          <p:cNvPr id="4" name="Slide Number Placeholder 3"/>
          <p:cNvSpPr>
            <a:spLocks noGrp="1"/>
          </p:cNvSpPr>
          <p:nvPr>
            <p:ph type="sldNum" sz="quarter" idx="10"/>
          </p:nvPr>
        </p:nvSpPr>
        <p:spPr/>
        <p:txBody>
          <a:bodyPr/>
          <a:lstStyle/>
          <a:p>
            <a:fld id="{EA0A4961-C86A-4DEB-87C0-D9025FEF9437}" type="slidenum">
              <a:rPr lang="nb-NO" smtClean="0"/>
              <a:t>73</a:t>
            </a:fld>
            <a:endParaRPr lang="nb-NO"/>
          </a:p>
        </p:txBody>
      </p:sp>
      <p:sp>
        <p:nvSpPr>
          <p:cNvPr id="5" name="Date Placeholder 4">
            <a:extLst>
              <a:ext uri="{FF2B5EF4-FFF2-40B4-BE49-F238E27FC236}">
                <a16:creationId xmlns:a16="http://schemas.microsoft.com/office/drawing/2014/main" id="{48C4F1C2-5396-59F8-7C2F-4D038BE96E3A}"/>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2385676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err="1"/>
              <a:t>Can</a:t>
            </a:r>
            <a:r>
              <a:rPr lang="nb-NO" dirty="0"/>
              <a:t> </a:t>
            </a:r>
            <a:r>
              <a:rPr lang="nb-NO" dirty="0" err="1"/>
              <a:t>you</a:t>
            </a:r>
            <a:r>
              <a:rPr lang="nb-NO" dirty="0"/>
              <a:t> </a:t>
            </a:r>
            <a:r>
              <a:rPr lang="nb-NO" dirty="0" err="1"/>
              <a:t>give</a:t>
            </a:r>
            <a:r>
              <a:rPr lang="nb-NO" dirty="0"/>
              <a:t> </a:t>
            </a:r>
            <a:r>
              <a:rPr lang="nb-NO" dirty="0" err="1"/>
              <a:t>some</a:t>
            </a:r>
            <a:r>
              <a:rPr lang="nb-NO" dirty="0"/>
              <a:t> </a:t>
            </a:r>
            <a:r>
              <a:rPr lang="nb-NO" dirty="0" err="1"/>
              <a:t>example</a:t>
            </a:r>
            <a:r>
              <a:rPr lang="nb-NO" dirty="0"/>
              <a:t>:</a:t>
            </a:r>
          </a:p>
          <a:p>
            <a:r>
              <a:rPr lang="en-US" dirty="0"/>
              <a:t>Ex. is there a connection between bedrock and landslide?</a:t>
            </a:r>
          </a:p>
          <a:p>
            <a:r>
              <a:rPr lang="en-US" dirty="0"/>
              <a:t>Ex. which area is best suited for afforestation based on bedrock, loose materials and solar radiation?</a:t>
            </a:r>
          </a:p>
          <a:p>
            <a:r>
              <a:rPr lang="en-US" dirty="0"/>
              <a:t>Ex. how many new buildings have reached the country border since 1990?</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74</a:t>
            </a:fld>
            <a:endParaRPr lang="nb-NO"/>
          </a:p>
        </p:txBody>
      </p:sp>
      <p:sp>
        <p:nvSpPr>
          <p:cNvPr id="5" name="Date Placeholder 4">
            <a:extLst>
              <a:ext uri="{FF2B5EF4-FFF2-40B4-BE49-F238E27FC236}">
                <a16:creationId xmlns:a16="http://schemas.microsoft.com/office/drawing/2014/main" id="{104A6DCF-D3F9-7187-4DBE-8DC2B874FCF2}"/>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5377342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Overlay methods</a:t>
            </a:r>
          </a:p>
          <a:p>
            <a:r>
              <a:rPr lang="en-US" sz="1300" dirty="0"/>
              <a:t>In general, there are </a:t>
            </a:r>
            <a:r>
              <a:rPr lang="en-US" sz="1300" b="1" dirty="0"/>
              <a:t>two methods</a:t>
            </a:r>
            <a:r>
              <a:rPr lang="en-US" sz="1300" dirty="0"/>
              <a:t> for performing overlay analysis—</a:t>
            </a:r>
            <a:r>
              <a:rPr lang="en-US" sz="1300" b="1" dirty="0"/>
              <a:t>feature overlay</a:t>
            </a:r>
            <a:r>
              <a:rPr lang="en-US" sz="1300" dirty="0"/>
              <a:t> (overlaying points, lines, or polygons) and </a:t>
            </a:r>
            <a:r>
              <a:rPr lang="en-US" sz="1300" b="1" dirty="0"/>
              <a:t>raster overlay</a:t>
            </a:r>
            <a:r>
              <a:rPr lang="en-US" sz="1300" dirty="0"/>
              <a:t>. Some types of overlay analysis lend themselves to one or the other of these methods. Overlay analysis to find locations meeting certain criteria is often best done using raster overlay (although you can do it with feature data). Of course, this also depends on whether your data is already stored as features or </a:t>
            </a:r>
            <a:r>
              <a:rPr lang="en-US" sz="1300" dirty="0" err="1"/>
              <a:t>rasters</a:t>
            </a:r>
            <a:r>
              <a:rPr lang="en-US" sz="1300" dirty="0"/>
              <a:t>. It may be worthwhile to convert the data from one format to the other to perform the analysis.</a:t>
            </a:r>
          </a:p>
        </p:txBody>
      </p:sp>
      <p:sp>
        <p:nvSpPr>
          <p:cNvPr id="4" name="Slide Number Placeholder 3"/>
          <p:cNvSpPr>
            <a:spLocks noGrp="1"/>
          </p:cNvSpPr>
          <p:nvPr>
            <p:ph type="sldNum" sz="quarter" idx="10"/>
          </p:nvPr>
        </p:nvSpPr>
        <p:spPr/>
        <p:txBody>
          <a:bodyPr/>
          <a:lstStyle/>
          <a:p>
            <a:fld id="{EA0A4961-C86A-4DEB-87C0-D9025FEF9437}" type="slidenum">
              <a:rPr lang="nb-NO" smtClean="0"/>
              <a:t>75</a:t>
            </a:fld>
            <a:endParaRPr lang="nb-NO"/>
          </a:p>
        </p:txBody>
      </p:sp>
      <p:sp>
        <p:nvSpPr>
          <p:cNvPr id="5" name="Date Placeholder 4">
            <a:extLst>
              <a:ext uri="{FF2B5EF4-FFF2-40B4-BE49-F238E27FC236}">
                <a16:creationId xmlns:a16="http://schemas.microsoft.com/office/drawing/2014/main" id="{77851924-CFF9-80B4-3887-8E7607F07F8A}"/>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206425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One of the most basic questions asked of a GIS is "What's on top of what?" For example:</a:t>
            </a:r>
          </a:p>
          <a:p>
            <a:r>
              <a:rPr lang="en-US" sz="1300" dirty="0"/>
              <a:t>What land use is on top of what soil type?</a:t>
            </a:r>
          </a:p>
          <a:p>
            <a:r>
              <a:rPr lang="en-US" sz="1300" dirty="0"/>
              <a:t>What parcels are within the 100-year floodplain? ("Within" is just another way of saying "on top of.")</a:t>
            </a:r>
          </a:p>
          <a:p>
            <a:r>
              <a:rPr lang="en-US" sz="1300" dirty="0"/>
              <a:t>What roads are within what counties?</a:t>
            </a:r>
          </a:p>
          <a:p>
            <a:r>
              <a:rPr lang="en-US" sz="1300" dirty="0"/>
              <a:t>What wells are within abandoned military bases?</a:t>
            </a:r>
          </a:p>
          <a:p>
            <a:r>
              <a:rPr lang="en-US" sz="1300" dirty="0"/>
              <a:t>These types of questions are answered with the use of overlay tools.</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76</a:t>
            </a:fld>
            <a:endParaRPr lang="nb-NO"/>
          </a:p>
        </p:txBody>
      </p:sp>
      <p:sp>
        <p:nvSpPr>
          <p:cNvPr id="5" name="Date Placeholder 4">
            <a:extLst>
              <a:ext uri="{FF2B5EF4-FFF2-40B4-BE49-F238E27FC236}">
                <a16:creationId xmlns:a16="http://schemas.microsoft.com/office/drawing/2014/main" id="{1B003446-24B2-A857-12DB-DE6526E5DC03}"/>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733970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77</a:t>
            </a:fld>
            <a:endParaRPr lang="nb-NO"/>
          </a:p>
        </p:txBody>
      </p:sp>
      <p:sp>
        <p:nvSpPr>
          <p:cNvPr id="5" name="Date Placeholder 4">
            <a:extLst>
              <a:ext uri="{FF2B5EF4-FFF2-40B4-BE49-F238E27FC236}">
                <a16:creationId xmlns:a16="http://schemas.microsoft.com/office/drawing/2014/main" id="{22DD7BEE-A2C6-60B4-23BB-4F5EC2855ABE}"/>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7365846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300" dirty="0"/>
              <a:t>In </a:t>
            </a:r>
            <a:r>
              <a:rPr lang="nb-NO" sz="1300" dirty="0" err="1"/>
              <a:t>the</a:t>
            </a:r>
            <a:r>
              <a:rPr lang="nb-NO" sz="1300" dirty="0"/>
              <a:t> </a:t>
            </a:r>
            <a:r>
              <a:rPr lang="nb-NO" sz="1300" dirty="0" err="1"/>
              <a:t>illustration</a:t>
            </a:r>
            <a:r>
              <a:rPr lang="nb-NO" sz="1300" dirty="0"/>
              <a:t> </a:t>
            </a:r>
            <a:r>
              <a:rPr lang="nb-NO" sz="1300" dirty="0" err="1"/>
              <a:t>below</a:t>
            </a:r>
            <a:r>
              <a:rPr lang="nb-NO" sz="1300" dirty="0"/>
              <a:t>, </a:t>
            </a:r>
            <a:r>
              <a:rPr lang="en-US" sz="1300" dirty="0"/>
              <a:t>logging roads (lines) and vegetation types (polygons) are overlaid to create a new line feature class. The lines have been split where they were intersected by polygons, and each line feature has been assigned the attributes of both original layers. The lines are shown symbolized by the vegetation type associated with each.</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78</a:t>
            </a:fld>
            <a:endParaRPr lang="nb-NO"/>
          </a:p>
        </p:txBody>
      </p:sp>
      <p:sp>
        <p:nvSpPr>
          <p:cNvPr id="5" name="Date Placeholder 4">
            <a:extLst>
              <a:ext uri="{FF2B5EF4-FFF2-40B4-BE49-F238E27FC236}">
                <a16:creationId xmlns:a16="http://schemas.microsoft.com/office/drawing/2014/main" id="{7789E0B4-EBF8-F4E5-2B52-2BB61A813B6D}"/>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8657541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Overlay toolset contains tools to overlay multiple feature classes to combine, erase, modify, or update spatial features, resulting in a new feature class. New information is created when overlaying one set of features with another. All of the overlay operations involve joining two sets of features into a single set of features to identify spatial relationships between the input features.</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79</a:t>
            </a:fld>
            <a:endParaRPr lang="nb-NO"/>
          </a:p>
        </p:txBody>
      </p:sp>
      <p:sp>
        <p:nvSpPr>
          <p:cNvPr id="5" name="Date Placeholder 4">
            <a:extLst>
              <a:ext uri="{FF2B5EF4-FFF2-40B4-BE49-F238E27FC236}">
                <a16:creationId xmlns:a16="http://schemas.microsoft.com/office/drawing/2014/main" id="{3D343145-E248-5A60-A55A-FED2AD50367A}"/>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2040965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Various GIS software packages offer a variety of polygon overlay tools, often with differing names. Of these, the following three are used most commonly for the widest variety of purposes:</a:t>
            </a:r>
          </a:p>
          <a:p>
            <a:endParaRPr lang="en-US" sz="1300" dirty="0"/>
          </a:p>
          <a:p>
            <a:r>
              <a:rPr lang="en-US" sz="1300" dirty="0">
                <a:hlinkClick r:id="rId3" tooltip="Union"/>
              </a:rPr>
              <a:t>Union</a:t>
            </a:r>
            <a:r>
              <a:rPr lang="en-US" sz="1300" dirty="0"/>
              <a:t>, where the result includes all those polygon parts that occur in either A or B (or both), so is the sum of all the parts of both A and B. Different from identify in that individual layers are no longer identifiable. It is roughly analogous to OR in logic and addition in arithmetic.</a:t>
            </a:r>
          </a:p>
          <a:p>
            <a:endParaRPr lang="en-US" sz="1300" dirty="0"/>
          </a:p>
          <a:p>
            <a:r>
              <a:rPr lang="en-US" sz="1300" dirty="0">
                <a:hlinkClick r:id="rId4" tooltip="Erase"/>
              </a:rPr>
              <a:t>Subtract</a:t>
            </a:r>
            <a:r>
              <a:rPr lang="en-US" sz="1300" dirty="0"/>
              <a:t>, also known as Erase, where the result includes only those polygon parts that occur in one layer but not in another. It is roughly analogous to NOT in logic and subtraction in arithmetic.</a:t>
            </a:r>
          </a:p>
          <a:p>
            <a:endParaRPr lang="en-US" sz="1300" dirty="0"/>
          </a:p>
          <a:p>
            <a:pPr defTabSz="966612">
              <a:defRPr/>
            </a:pPr>
            <a:r>
              <a:rPr lang="en-US" sz="1300" dirty="0">
                <a:hlinkClick r:id="rId5" tooltip="Intersection"/>
              </a:rPr>
              <a:t>Intersection</a:t>
            </a:r>
            <a:r>
              <a:rPr lang="en-US" sz="1300" dirty="0"/>
              <a:t>, where the result includes all those polygon parts that occur in both input layers and all other parts are excluded. It is roughly analogous to AND in logic and multiplication in arithmetic.</a:t>
            </a:r>
          </a:p>
          <a:p>
            <a:r>
              <a:rPr lang="en-US" sz="1300" dirty="0"/>
              <a:t>The remainder are used less often, and in a narrower range of applications. If a tool is not available, all of these could be derived from the first three in two or three steps.</a:t>
            </a:r>
          </a:p>
          <a:p>
            <a:r>
              <a:rPr lang="en-US" dirty="0"/>
              <a:t>Used when we are only interested in data that is within a certain area (outline)</a:t>
            </a:r>
          </a:p>
          <a:p>
            <a:endParaRPr lang="en-US" dirty="0"/>
          </a:p>
          <a:p>
            <a:pPr defTabSz="966612">
              <a:defRPr/>
            </a:pPr>
            <a:r>
              <a:rPr lang="en-US" sz="1300" dirty="0">
                <a:hlinkClick r:id="rId6" tooltip="Clip"/>
              </a:rPr>
              <a:t>Clip</a:t>
            </a:r>
            <a:r>
              <a:rPr lang="en-US" sz="1300" dirty="0"/>
              <a:t> contains the same overall extent as the intersection, but only retains the geometry and attributes of one of the input layers. It is most commonly used to trim one layer by a polygon represent an area of interest for the task. It can be derived as A subtract (A subtract B).</a:t>
            </a:r>
          </a:p>
          <a:p>
            <a:pPr defTabSz="966612">
              <a:defRPr/>
            </a:pPr>
            <a:endParaRPr lang="en-US" sz="1300" dirty="0">
              <a:hlinkClick r:id="rId7" tooltip="Symmetric Difference (page does not exist)"/>
            </a:endParaRPr>
          </a:p>
          <a:p>
            <a:pPr defTabSz="966612">
              <a:defRPr/>
            </a:pPr>
            <a:r>
              <a:rPr lang="en-US" sz="1300" dirty="0">
                <a:hlinkClick r:id="rId7" tooltip="Symmetric Difference (page does not exist)"/>
              </a:rPr>
              <a:t>Symmetric Difference</a:t>
            </a:r>
            <a:r>
              <a:rPr lang="en-US" sz="1300" dirty="0"/>
              <a:t>, also known as Exclusive Or, which includes polygons that occur in one of the layers but not both. It can be derived as either (A union B) subtract (A intersect B), or (A subtract B) union (B subtract A). It is roughly analogous to XOR in logic.</a:t>
            </a:r>
          </a:p>
          <a:p>
            <a:endParaRPr lang="en-US" dirty="0"/>
          </a:p>
          <a:p>
            <a:r>
              <a:rPr lang="en-US" dirty="0"/>
              <a:t>The outline that is cut forms new boundaries in the result</a:t>
            </a:r>
          </a:p>
          <a:p>
            <a:r>
              <a:rPr lang="en-US" dirty="0"/>
              <a:t>The outline can e.g. be a polygon in another data layer</a:t>
            </a:r>
          </a:p>
          <a:p>
            <a:r>
              <a:rPr lang="en-US" dirty="0"/>
              <a:t>Ex. property boundary, municipality, protected area, buffer zone</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80</a:t>
            </a:fld>
            <a:endParaRPr lang="nb-NO"/>
          </a:p>
        </p:txBody>
      </p:sp>
      <p:sp>
        <p:nvSpPr>
          <p:cNvPr id="5" name="Date Placeholder 4">
            <a:extLst>
              <a:ext uri="{FF2B5EF4-FFF2-40B4-BE49-F238E27FC236}">
                <a16:creationId xmlns:a16="http://schemas.microsoft.com/office/drawing/2014/main" id="{972497BC-C324-4D9F-E78E-0C20D545C6EA}"/>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2859802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81</a:t>
            </a:fld>
            <a:endParaRPr lang="nb-NO"/>
          </a:p>
        </p:txBody>
      </p:sp>
      <p:sp>
        <p:nvSpPr>
          <p:cNvPr id="5" name="Date Placeholder 4">
            <a:extLst>
              <a:ext uri="{FF2B5EF4-FFF2-40B4-BE49-F238E27FC236}">
                <a16:creationId xmlns:a16="http://schemas.microsoft.com/office/drawing/2014/main" id="{5B5027C5-27D9-C6C7-B268-481FEFB59E39}"/>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839881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Any feature class (geodatabase, </a:t>
            </a:r>
            <a:r>
              <a:rPr lang="en-US" sz="1300" dirty="0" err="1"/>
              <a:t>shapefile</a:t>
            </a:r>
            <a:r>
              <a:rPr lang="en-US" sz="1300" dirty="0"/>
              <a:t>, or coverage) containing point or multipoint features can be converted to a raster dataset.</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10</a:t>
            </a:fld>
            <a:endParaRPr lang="nb-NO"/>
          </a:p>
        </p:txBody>
      </p:sp>
      <p:sp>
        <p:nvSpPr>
          <p:cNvPr id="5" name="Date Placeholder 4">
            <a:extLst>
              <a:ext uri="{FF2B5EF4-FFF2-40B4-BE49-F238E27FC236}">
                <a16:creationId xmlns:a16="http://schemas.microsoft.com/office/drawing/2014/main" id="{807CE075-62BC-0846-DB50-F95561C41700}"/>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5755366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82</a:t>
            </a:fld>
            <a:endParaRPr lang="nb-NO"/>
          </a:p>
        </p:txBody>
      </p:sp>
      <p:sp>
        <p:nvSpPr>
          <p:cNvPr id="5" name="Date Placeholder 4">
            <a:extLst>
              <a:ext uri="{FF2B5EF4-FFF2-40B4-BE49-F238E27FC236}">
                <a16:creationId xmlns:a16="http://schemas.microsoft.com/office/drawing/2014/main" id="{087D4EBC-2C87-962C-ED22-49BE97F0C93E}"/>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9895846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83</a:t>
            </a:fld>
            <a:endParaRPr lang="nb-NO"/>
          </a:p>
        </p:txBody>
      </p:sp>
      <p:sp>
        <p:nvSpPr>
          <p:cNvPr id="5" name="Date Placeholder 4">
            <a:extLst>
              <a:ext uri="{FF2B5EF4-FFF2-40B4-BE49-F238E27FC236}">
                <a16:creationId xmlns:a16="http://schemas.microsoft.com/office/drawing/2014/main" id="{3FD462B7-B73F-AFDE-459D-B9FBC021588F}"/>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40045435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https://learngis.org/textbook/section-two-overlay-analysis</a:t>
            </a:r>
          </a:p>
          <a:p>
            <a:endParaRPr lang="en-US" sz="1300" dirty="0"/>
          </a:p>
          <a:p>
            <a:r>
              <a:rPr lang="en-US" sz="1300" dirty="0"/>
              <a:t>we looked at the </a:t>
            </a:r>
            <a:r>
              <a:rPr lang="en-US" sz="1300" dirty="0" err="1"/>
              <a:t>rasters</a:t>
            </a:r>
            <a:r>
              <a:rPr lang="en-US" sz="1300" dirty="0"/>
              <a:t>, stating they are a grid of cells, with each cell containing a unique value to represent the real world. For example, in classified </a:t>
            </a:r>
            <a:r>
              <a:rPr lang="en-US" sz="1300" dirty="0" err="1"/>
              <a:t>rasters</a:t>
            </a:r>
            <a:r>
              <a:rPr lang="en-US" sz="1300" dirty="0"/>
              <a:t> the values can represent the landscape, such as 3 for bare land and 5 for forested land and with Digital Elevation Models (DEM's), the values represent terrain values such as elevation, aspect, and slope.</a:t>
            </a:r>
          </a:p>
          <a:p>
            <a:r>
              <a:rPr lang="en-US" sz="1300" dirty="0"/>
              <a:t>Just like with vectors, we can perform overlay analysis with </a:t>
            </a:r>
            <a:r>
              <a:rPr lang="en-US" sz="1300" dirty="0" err="1"/>
              <a:t>rasters</a:t>
            </a:r>
            <a:r>
              <a:rPr lang="en-US" sz="1300" dirty="0"/>
              <a:t> using a different series of tools (as vector tools only work with vector layers, raster tools only works with raster layers, and with the exception of a vector layer designating an extent in some raster tools, there are no tools which combine vectors and </a:t>
            </a:r>
            <a:r>
              <a:rPr lang="en-US" sz="1300" dirty="0" err="1"/>
              <a:t>rasters</a:t>
            </a:r>
            <a:r>
              <a:rPr lang="en-US" sz="1300" dirty="0"/>
              <a:t> for </a:t>
            </a:r>
            <a:r>
              <a:rPr lang="en-US" sz="1300" dirty="0" err="1"/>
              <a:t>geoprocessing</a:t>
            </a:r>
            <a:r>
              <a:rPr lang="en-US" sz="1300" dirty="0"/>
              <a:t>).  By “overlaying” one raster over another, we can examine the cell values from one raster to another and find relationships.</a:t>
            </a:r>
          </a:p>
          <a:p>
            <a:endParaRPr lang="en-US" sz="1300" i="1" dirty="0"/>
          </a:p>
          <a:p>
            <a:r>
              <a:rPr lang="en-US" sz="1300" i="1" dirty="0"/>
              <a:t>In order to compare </a:t>
            </a:r>
            <a:r>
              <a:rPr lang="en-US" sz="1300" i="1" dirty="0" err="1"/>
              <a:t>rasters</a:t>
            </a:r>
            <a:r>
              <a:rPr lang="en-US" sz="1300" i="1" dirty="0"/>
              <a:t> to complete Map Algebra, it is sometimes necessary to resample an image so the spatial resolution (the size of the pixel as compared to the real world) matches between the input layers. Resampling is done sometimes by taking the most common value, as in this example, or the average value within a group of pixels.</a:t>
            </a:r>
          </a:p>
          <a:p>
            <a:endParaRPr lang="en-US" sz="1300" dirty="0"/>
          </a:p>
          <a:p>
            <a:r>
              <a:rPr lang="en-US" sz="1300" dirty="0"/>
              <a:t>Raster datasets that will participate in a weighted overlay service have some special considerations. These considerations include raster format, pyramids and statistics, extent, bit depth, and handling of </a:t>
            </a:r>
            <a:r>
              <a:rPr lang="en-US" sz="1300" dirty="0" err="1"/>
              <a:t>NoData</a:t>
            </a:r>
            <a:r>
              <a:rPr lang="en-US" sz="1300" dirty="0"/>
              <a:t> or gaps.</a:t>
            </a:r>
          </a:p>
          <a:p>
            <a:r>
              <a:rPr lang="en-US" sz="1300" dirty="0"/>
              <a:t>In raster overlay, each cell of each layer references the same geographic location. That makes it well suited to combining characteristics for numerous layers into a single layer. Usually, numeric values are assigned to each characteristic, allowing you to mathematically combine the layers and assign a new value to each cell in the output layer.</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84</a:t>
            </a:fld>
            <a:endParaRPr lang="nb-NO"/>
          </a:p>
        </p:txBody>
      </p:sp>
      <p:sp>
        <p:nvSpPr>
          <p:cNvPr id="5" name="Date Placeholder 4">
            <a:extLst>
              <a:ext uri="{FF2B5EF4-FFF2-40B4-BE49-F238E27FC236}">
                <a16:creationId xmlns:a16="http://schemas.microsoft.com/office/drawing/2014/main" id="{55DD031B-B311-1AD9-8966-C27F886646AB}"/>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8010586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85</a:t>
            </a:fld>
            <a:endParaRPr lang="nb-NO"/>
          </a:p>
        </p:txBody>
      </p:sp>
      <p:sp>
        <p:nvSpPr>
          <p:cNvPr id="5" name="Date Placeholder 4">
            <a:extLst>
              <a:ext uri="{FF2B5EF4-FFF2-40B4-BE49-F238E27FC236}">
                <a16:creationId xmlns:a16="http://schemas.microsoft.com/office/drawing/2014/main" id="{C8B5F897-B0AA-786E-77CF-DC8AF117B927}"/>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6872183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This approach is often used to rank attribute values by suitability or risk, then add them to produce an overall rank for each cell. The various layers can also be assigned a relative importance to create a weighted ranking (the ranks in each layer are multiplied by that layer's weight value before being summed with the other layers).</a:t>
            </a:r>
          </a:p>
          <a:p>
            <a:endParaRPr lang="en-US" sz="1300" dirty="0"/>
          </a:p>
          <a:p>
            <a:r>
              <a:rPr lang="en-US" sz="1300" dirty="0"/>
              <a:t>One example of Map Algebra is the ability to find change in the landscape or </a:t>
            </a:r>
            <a:r>
              <a:rPr lang="en-US" sz="1300" b="1" dirty="0"/>
              <a:t>change detection</a:t>
            </a:r>
            <a:r>
              <a:rPr lang="en-US" sz="1300" dirty="0"/>
              <a:t>.  Since we know that all </a:t>
            </a:r>
            <a:r>
              <a:rPr lang="en-US" sz="1300" dirty="0" err="1"/>
              <a:t>rasters</a:t>
            </a:r>
            <a:r>
              <a:rPr lang="en-US" sz="1300" dirty="0"/>
              <a:t> are made up of a complete grid, we can overlay one with another, and compare the cells that line up.  If we had classified an image of a forest from 1999 with a spatial resolution of 30 meters, assigning values of ‘5’ for forest and ‘3’ for bare land, then repeated the process for an image from 2015 (with the same spatial resolution, as that does make a difference when it comes to comparing raster images), we now have an input raster (1999) and a comparison raster (2015) to use in our map algebra tool. Applying map algebra to the input and comparison </a:t>
            </a:r>
            <a:r>
              <a:rPr lang="en-US" sz="1300" dirty="0" err="1"/>
              <a:t>rasters</a:t>
            </a:r>
            <a:r>
              <a:rPr lang="en-US" sz="1300" dirty="0"/>
              <a:t> will expose the cells which changed from bare land to forest.</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86</a:t>
            </a:fld>
            <a:endParaRPr lang="nb-NO"/>
          </a:p>
        </p:txBody>
      </p:sp>
      <p:sp>
        <p:nvSpPr>
          <p:cNvPr id="5" name="Date Placeholder 4">
            <a:extLst>
              <a:ext uri="{FF2B5EF4-FFF2-40B4-BE49-F238E27FC236}">
                <a16:creationId xmlns:a16="http://schemas.microsoft.com/office/drawing/2014/main" id="{CD0A2492-ECFA-8666-FAF3-CD79BD0C076D}"/>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3910758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One example of Map Algebra is the ability to find change in the landscape or </a:t>
            </a:r>
            <a:r>
              <a:rPr lang="en-US" sz="1300" b="1" dirty="0"/>
              <a:t>change detection</a:t>
            </a:r>
            <a:r>
              <a:rPr lang="en-US" sz="1300" dirty="0"/>
              <a:t>.  Since we know that all </a:t>
            </a:r>
            <a:r>
              <a:rPr lang="en-US" sz="1300" dirty="0" err="1"/>
              <a:t>rasters</a:t>
            </a:r>
            <a:r>
              <a:rPr lang="en-US" sz="1300" dirty="0"/>
              <a:t> are made up of a complete grid, we can overlay one with another, and compare the cells that line up.  </a:t>
            </a:r>
          </a:p>
          <a:p>
            <a:r>
              <a:rPr lang="en-US" sz="1300" dirty="0"/>
              <a:t>If we had classified an image of a forest from 1999 with a spatial resolution of 30 meters, assigning values of ‘5’ for forest and ‘3’ for bare land, then repeated the process for an image from 2015 (with the same spatial resolution, as that does make a difference when it comes to comparing raster images), we now have an input raster (1999) and a comparison raster (2015) to use in our map algebra tool. Applying map algebra to the input and comparison </a:t>
            </a:r>
            <a:r>
              <a:rPr lang="en-US" sz="1300" dirty="0" err="1"/>
              <a:t>rasters</a:t>
            </a:r>
            <a:r>
              <a:rPr lang="en-US" sz="1300" dirty="0"/>
              <a:t> will expose the cells which changed from bare land to forest.</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87</a:t>
            </a:fld>
            <a:endParaRPr lang="nb-NO"/>
          </a:p>
        </p:txBody>
      </p:sp>
      <p:sp>
        <p:nvSpPr>
          <p:cNvPr id="5" name="Date Placeholder 4">
            <a:extLst>
              <a:ext uri="{FF2B5EF4-FFF2-40B4-BE49-F238E27FC236}">
                <a16:creationId xmlns:a16="http://schemas.microsoft.com/office/drawing/2014/main" id="{B08CBF5F-3A40-EC21-DFD7-5D2FE2E3DD96}"/>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30798005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This approach is often used to rank attribute values by suitability or risk, then add them to produce an overall rank for each cell. The various layers can also be assigned a relative importance to create a weighted ranking (the ranks in each layer are multiplied by that layer's weight value before being summed with the other layers).</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88</a:t>
            </a:fld>
            <a:endParaRPr lang="nb-NO"/>
          </a:p>
        </p:txBody>
      </p:sp>
      <p:sp>
        <p:nvSpPr>
          <p:cNvPr id="5" name="Date Placeholder 4">
            <a:extLst>
              <a:ext uri="{FF2B5EF4-FFF2-40B4-BE49-F238E27FC236}">
                <a16:creationId xmlns:a16="http://schemas.microsoft.com/office/drawing/2014/main" id="{F6D44804-7C97-D148-612E-395E9FE0A614}"/>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5518027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89</a:t>
            </a:fld>
            <a:endParaRPr lang="nb-NO"/>
          </a:p>
        </p:txBody>
      </p:sp>
      <p:sp>
        <p:nvSpPr>
          <p:cNvPr id="5" name="Date Placeholder 4">
            <a:extLst>
              <a:ext uri="{FF2B5EF4-FFF2-40B4-BE49-F238E27FC236}">
                <a16:creationId xmlns:a16="http://schemas.microsoft.com/office/drawing/2014/main" id="{ADF32CB2-48DC-2420-942E-2F4D51962D5A}"/>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3279268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91</a:t>
            </a:fld>
            <a:endParaRPr lang="nb-NO"/>
          </a:p>
        </p:txBody>
      </p:sp>
      <p:sp>
        <p:nvSpPr>
          <p:cNvPr id="5" name="Date Placeholder 4">
            <a:extLst>
              <a:ext uri="{FF2B5EF4-FFF2-40B4-BE49-F238E27FC236}">
                <a16:creationId xmlns:a16="http://schemas.microsoft.com/office/drawing/2014/main" id="{B38E906B-40FE-9DC3-39B8-E83C3E7F4386}"/>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28852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pPr defTabSz="966612">
              <a:defRPr/>
            </a:pPr>
            <a:fld id="{EA0A4961-C86A-4DEB-87C0-D9025FEF9437}" type="slidenum">
              <a:rPr lang="nb-NO">
                <a:solidFill>
                  <a:prstClr val="black"/>
                </a:solidFill>
                <a:latin typeface="Calibri" panose="020F0502020204030204"/>
              </a:rPr>
              <a:pPr defTabSz="966612">
                <a:defRPr/>
              </a:pPr>
              <a:t>93</a:t>
            </a:fld>
            <a:endParaRPr lang="nb-NO">
              <a:solidFill>
                <a:prstClr val="black"/>
              </a:solidFill>
              <a:latin typeface="Calibri" panose="020F0502020204030204"/>
            </a:endParaRPr>
          </a:p>
        </p:txBody>
      </p:sp>
      <p:sp>
        <p:nvSpPr>
          <p:cNvPr id="5" name="Date Placeholder 4">
            <a:extLst>
              <a:ext uri="{FF2B5EF4-FFF2-40B4-BE49-F238E27FC236}">
                <a16:creationId xmlns:a16="http://schemas.microsoft.com/office/drawing/2014/main" id="{0FAF085A-AEFE-0563-AEBF-83CDF458A9EE}"/>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2624274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Any feature class (geodatabase, </a:t>
            </a:r>
            <a:r>
              <a:rPr lang="en-US" sz="1300" dirty="0" err="1"/>
              <a:t>shapefile</a:t>
            </a:r>
            <a:r>
              <a:rPr lang="en-US" sz="1300" dirty="0"/>
              <a:t>, or coverage) containing point or multipoint features can be converted to a raster dataset.</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11</a:t>
            </a:fld>
            <a:endParaRPr lang="nb-NO"/>
          </a:p>
        </p:txBody>
      </p:sp>
      <p:sp>
        <p:nvSpPr>
          <p:cNvPr id="5" name="Date Placeholder 4">
            <a:extLst>
              <a:ext uri="{FF2B5EF4-FFF2-40B4-BE49-F238E27FC236}">
                <a16:creationId xmlns:a16="http://schemas.microsoft.com/office/drawing/2014/main" id="{0196A8A1-7052-D06D-35C8-5850FD3CE41B}"/>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179133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i="1" dirty="0"/>
              <a:t>To make a DEM, what would the value field be? </a:t>
            </a:r>
            <a:r>
              <a:rPr lang="nb-NO" sz="1300" b="1" i="1" dirty="0" err="1"/>
              <a:t>Elevation</a:t>
            </a:r>
            <a:endParaRPr lang="nb-NO" sz="1300" b="1" i="1" dirty="0"/>
          </a:p>
          <a:p>
            <a:r>
              <a:rPr lang="en-US" sz="1300" i="1" dirty="0"/>
              <a:t>Your raster resolution is only as good as your point density. Remember </a:t>
            </a:r>
            <a:r>
              <a:rPr lang="en-US" sz="1300" dirty="0"/>
              <a:t>Raster resolution is a </a:t>
            </a:r>
            <a:r>
              <a:rPr lang="en-US" sz="1300" i="1" dirty="0"/>
              <a:t>tradeoff </a:t>
            </a:r>
            <a:r>
              <a:rPr lang="en-US" sz="1300" dirty="0"/>
              <a:t>between the </a:t>
            </a:r>
            <a:r>
              <a:rPr lang="en-US" sz="1300" b="1" dirty="0"/>
              <a:t>information you want to convey </a:t>
            </a:r>
            <a:r>
              <a:rPr lang="en-US" sz="1300" dirty="0"/>
              <a:t>and the </a:t>
            </a:r>
            <a:r>
              <a:rPr lang="en-US" sz="1300" b="1" dirty="0"/>
              <a:t>size (and processing time) </a:t>
            </a:r>
            <a:r>
              <a:rPr lang="en-US" sz="1300" dirty="0"/>
              <a:t>of the file you’re dealing with.</a:t>
            </a:r>
          </a:p>
          <a:p>
            <a:r>
              <a:rPr lang="en-US" sz="1300" dirty="0"/>
              <a:t>To </a:t>
            </a:r>
            <a:r>
              <a:rPr lang="en-US" sz="1300" b="1" dirty="0" err="1"/>
              <a:t>DOUBLE</a:t>
            </a:r>
            <a:r>
              <a:rPr lang="en-US" sz="1300" dirty="0" err="1"/>
              <a:t>the</a:t>
            </a:r>
            <a:r>
              <a:rPr lang="en-US" sz="1300" dirty="0"/>
              <a:t> resolution, we have to </a:t>
            </a:r>
            <a:r>
              <a:rPr lang="en-US" sz="1300" b="1" dirty="0"/>
              <a:t>QUADRUPLE </a:t>
            </a:r>
            <a:r>
              <a:rPr lang="en-US" sz="1300" dirty="0"/>
              <a:t>the cells </a:t>
            </a:r>
            <a:r>
              <a:rPr lang="en-US" sz="1300" i="1" dirty="0"/>
              <a:t>So be very careful, because files can get really big, really fast.</a:t>
            </a:r>
            <a:endParaRPr lang="en-US" sz="1300" dirty="0"/>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12</a:t>
            </a:fld>
            <a:endParaRPr lang="nb-NO"/>
          </a:p>
        </p:txBody>
      </p:sp>
      <p:sp>
        <p:nvSpPr>
          <p:cNvPr id="5" name="Date Placeholder 4">
            <a:extLst>
              <a:ext uri="{FF2B5EF4-FFF2-40B4-BE49-F238E27FC236}">
                <a16:creationId xmlns:a16="http://schemas.microsoft.com/office/drawing/2014/main" id="{81AC9CCF-6203-4DA9-978C-320B11148C53}"/>
              </a:ext>
            </a:extLst>
          </p:cNvPr>
          <p:cNvSpPr>
            <a:spLocks noGrp="1"/>
          </p:cNvSpPr>
          <p:nvPr>
            <p:ph type="dt" idx="1"/>
          </p:nvPr>
        </p:nvSpPr>
        <p:spPr/>
        <p:txBody>
          <a:bodyPr/>
          <a:lstStyle/>
          <a:p>
            <a:r>
              <a:rPr lang="nb-NO"/>
              <a:t>24.01.2024</a:t>
            </a:r>
          </a:p>
        </p:txBody>
      </p:sp>
    </p:spTree>
    <p:extLst>
      <p:ext uri="{BB962C8B-B14F-4D97-AF65-F5344CB8AC3E}">
        <p14:creationId xmlns:p14="http://schemas.microsoft.com/office/powerpoint/2010/main" val="459058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22.01.2025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104266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22.01.2025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229531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22.01.2025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489475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 tekstbokser med underoverskrift">
  <p:cSld name="To tekstbokser med underoverskrift">
    <p:spTree>
      <p:nvGrpSpPr>
        <p:cNvPr id="1" name="Shape 32"/>
        <p:cNvGrpSpPr/>
        <p:nvPr/>
      </p:nvGrpSpPr>
      <p:grpSpPr>
        <a:xfrm>
          <a:off x="0" y="0"/>
          <a:ext cx="0" cy="0"/>
          <a:chOff x="0" y="0"/>
          <a:chExt cx="0" cy="0"/>
        </a:xfrm>
      </p:grpSpPr>
      <p:sp>
        <p:nvSpPr>
          <p:cNvPr id="33" name="Google Shape;33;p4"/>
          <p:cNvSpPr txBox="1">
            <a:spLocks noGrp="1"/>
          </p:cNvSpPr>
          <p:nvPr>
            <p:ph type="body" idx="1"/>
          </p:nvPr>
        </p:nvSpPr>
        <p:spPr>
          <a:xfrm>
            <a:off x="360045" y="1757498"/>
            <a:ext cx="5489213" cy="4301103"/>
          </a:xfrm>
          <a:prstGeom prst="rect">
            <a:avLst/>
          </a:prstGeom>
          <a:noFill/>
          <a:ln>
            <a:noFill/>
          </a:ln>
          <a:effectLst>
            <a:outerShdw blurRad="50800" dist="50800" dir="5400000" algn="ctr" rotWithShape="0">
              <a:srgbClr val="010000">
                <a:alpha val="0"/>
              </a:srgbClr>
            </a:outerShdw>
          </a:effectLst>
        </p:spPr>
        <p:txBody>
          <a:bodyPr spcFirstLastPara="1" wrap="square" lIns="0" tIns="0" rIns="0" bIns="0" anchor="t" anchorCtr="0">
            <a:noAutofit/>
          </a:bodyPr>
          <a:lstStyle>
            <a:lvl1pPr marL="457200" lvl="0" indent="-381000" algn="l">
              <a:lnSpc>
                <a:spcPct val="100000"/>
              </a:lnSpc>
              <a:spcBef>
                <a:spcPts val="1150"/>
              </a:spcBef>
              <a:spcAft>
                <a:spcPts val="0"/>
              </a:spcAft>
              <a:buClr>
                <a:schemeClr val="dk1"/>
              </a:buClr>
              <a:buSzPts val="2400"/>
              <a:buChar char="▪"/>
              <a:defRPr sz="2400"/>
            </a:lvl1pPr>
            <a:lvl2pPr marL="914400" lvl="1" indent="-355600" algn="l">
              <a:lnSpc>
                <a:spcPct val="100000"/>
              </a:lnSpc>
              <a:spcBef>
                <a:spcPts val="500"/>
              </a:spcBef>
              <a:spcAft>
                <a:spcPts val="0"/>
              </a:spcAft>
              <a:buClr>
                <a:schemeClr val="dk1"/>
              </a:buClr>
              <a:buSzPts val="2000"/>
              <a:buChar char="▪"/>
              <a:defRPr sz="2000"/>
            </a:lvl2pPr>
            <a:lvl3pPr marL="1371600" lvl="2" indent="-355600" algn="l">
              <a:lnSpc>
                <a:spcPct val="100000"/>
              </a:lnSpc>
              <a:spcBef>
                <a:spcPts val="500"/>
              </a:spcBef>
              <a:spcAft>
                <a:spcPts val="0"/>
              </a:spcAft>
              <a:buClr>
                <a:schemeClr val="dk1"/>
              </a:buClr>
              <a:buSzPts val="2000"/>
              <a:buChar char="▪"/>
              <a:defRPr sz="20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
          <p:cNvSpPr txBox="1">
            <a:spLocks noGrp="1"/>
          </p:cNvSpPr>
          <p:nvPr>
            <p:ph type="body" idx="2"/>
          </p:nvPr>
        </p:nvSpPr>
        <p:spPr>
          <a:xfrm>
            <a:off x="6342741" y="1076623"/>
            <a:ext cx="5489213" cy="494749"/>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150"/>
              </a:spcBef>
              <a:spcAft>
                <a:spcPts val="0"/>
              </a:spcAft>
              <a:buClr>
                <a:schemeClr val="dk1"/>
              </a:buClr>
              <a:buSzPts val="1800"/>
              <a:buNone/>
              <a:defRPr sz="1800">
                <a:solidFill>
                  <a:schemeClr val="dk1"/>
                </a:solidFill>
                <a:latin typeface="Arial"/>
                <a:ea typeface="Arial"/>
                <a:cs typeface="Arial"/>
                <a:sym typeface="Arial"/>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
          <p:cNvSpPr txBox="1">
            <a:spLocks noGrp="1"/>
          </p:cNvSpPr>
          <p:nvPr>
            <p:ph type="body" idx="3"/>
          </p:nvPr>
        </p:nvSpPr>
        <p:spPr>
          <a:xfrm>
            <a:off x="6342741" y="1757498"/>
            <a:ext cx="5489213" cy="4301395"/>
          </a:xfrm>
          <a:prstGeom prst="rect">
            <a:avLst/>
          </a:prstGeom>
          <a:noFill/>
          <a:ln>
            <a:noFill/>
          </a:ln>
          <a:effectLst>
            <a:outerShdw blurRad="50800" dist="50800" dir="5400000" algn="ctr" rotWithShape="0">
              <a:srgbClr val="010000">
                <a:alpha val="0"/>
              </a:srgbClr>
            </a:outerShdw>
          </a:effectLst>
        </p:spPr>
        <p:txBody>
          <a:bodyPr spcFirstLastPara="1" wrap="square" lIns="0" tIns="0" rIns="0" bIns="0" anchor="t" anchorCtr="0">
            <a:noAutofit/>
          </a:bodyPr>
          <a:lstStyle>
            <a:lvl1pPr marL="457200" lvl="0" indent="-381000" algn="l">
              <a:lnSpc>
                <a:spcPct val="100000"/>
              </a:lnSpc>
              <a:spcBef>
                <a:spcPts val="1150"/>
              </a:spcBef>
              <a:spcAft>
                <a:spcPts val="0"/>
              </a:spcAft>
              <a:buClr>
                <a:schemeClr val="dk1"/>
              </a:buClr>
              <a:buSzPts val="2400"/>
              <a:buChar char="▪"/>
              <a:defRPr sz="2400"/>
            </a:lvl1pPr>
            <a:lvl2pPr marL="914400" lvl="1" indent="-355600" algn="l">
              <a:lnSpc>
                <a:spcPct val="100000"/>
              </a:lnSpc>
              <a:spcBef>
                <a:spcPts val="500"/>
              </a:spcBef>
              <a:spcAft>
                <a:spcPts val="0"/>
              </a:spcAft>
              <a:buClr>
                <a:schemeClr val="dk1"/>
              </a:buClr>
              <a:buSzPts val="2000"/>
              <a:buChar char="▪"/>
              <a:defRPr sz="2000"/>
            </a:lvl2pPr>
            <a:lvl3pPr marL="1371600" lvl="2" indent="-355600" algn="l">
              <a:lnSpc>
                <a:spcPct val="100000"/>
              </a:lnSpc>
              <a:spcBef>
                <a:spcPts val="500"/>
              </a:spcBef>
              <a:spcAft>
                <a:spcPts val="0"/>
              </a:spcAft>
              <a:buClr>
                <a:schemeClr val="dk1"/>
              </a:buClr>
              <a:buSzPts val="2000"/>
              <a:buChar char="▪"/>
              <a:defRPr sz="20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
          <p:cNvSpPr txBox="1">
            <a:spLocks noGrp="1"/>
          </p:cNvSpPr>
          <p:nvPr>
            <p:ph type="ftr" idx="11"/>
          </p:nvPr>
        </p:nvSpPr>
        <p:spPr>
          <a:xfrm>
            <a:off x="1837732" y="6243181"/>
            <a:ext cx="1501215" cy="259232"/>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11266367" y="6263528"/>
            <a:ext cx="59946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r>
              <a:rPr lang="no-NO"/>
              <a:t>Side </a:t>
            </a:r>
            <a:fld id="{00000000-1234-1234-1234-123412341234}" type="slidenum">
              <a:rPr lang="no-NO"/>
              <a:t>‹#›</a:t>
            </a:fld>
            <a:endParaRPr/>
          </a:p>
        </p:txBody>
      </p:sp>
      <p:sp>
        <p:nvSpPr>
          <p:cNvPr id="38" name="Google Shape;38;p4"/>
          <p:cNvSpPr txBox="1">
            <a:spLocks noGrp="1"/>
          </p:cNvSpPr>
          <p:nvPr>
            <p:ph type="title"/>
          </p:nvPr>
        </p:nvSpPr>
        <p:spPr>
          <a:xfrm>
            <a:off x="360044" y="360045"/>
            <a:ext cx="11471910" cy="542658"/>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3500"/>
              <a:buFont typeface="Arial"/>
              <a:buNone/>
              <a:defRPr sz="3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
          <p:cNvSpPr txBox="1">
            <a:spLocks noGrp="1"/>
          </p:cNvSpPr>
          <p:nvPr>
            <p:ph type="subTitle" idx="4"/>
          </p:nvPr>
        </p:nvSpPr>
        <p:spPr>
          <a:xfrm>
            <a:off x="360045" y="1082726"/>
            <a:ext cx="5489213" cy="494749"/>
          </a:xfrm>
          <a:prstGeom prst="rect">
            <a:avLst/>
          </a:prstGeom>
          <a:noFill/>
          <a:ln>
            <a:noFill/>
          </a:ln>
        </p:spPr>
        <p:txBody>
          <a:bodyPr spcFirstLastPara="1" wrap="square" lIns="0" tIns="0" rIns="0" bIns="0" anchor="t" anchorCtr="0">
            <a:noAutofit/>
          </a:bodyPr>
          <a:lstStyle>
            <a:lvl1pPr lvl="0" algn="l">
              <a:lnSpc>
                <a:spcPct val="100000"/>
              </a:lnSpc>
              <a:spcBef>
                <a:spcPts val="1150"/>
              </a:spcBef>
              <a:spcAft>
                <a:spcPts val="0"/>
              </a:spcAft>
              <a:buClr>
                <a:schemeClr val="dk1"/>
              </a:buClr>
              <a:buSzPts val="1800"/>
              <a:buNone/>
              <a:defRPr sz="1800"/>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060626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22.01.2025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016620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22.01.2025</a:t>
            </a:fld>
            <a:endParaRPr lang="nb-NO"/>
          </a:p>
        </p:txBody>
      </p:sp>
    </p:spTree>
    <p:extLst>
      <p:ext uri="{BB962C8B-B14F-4D97-AF65-F5344CB8AC3E}">
        <p14:creationId xmlns:p14="http://schemas.microsoft.com/office/powerpoint/2010/main" val="3464100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BC82DA-7160-47C8-96F1-94D89085827F}" type="datetimeFigureOut">
              <a:rPr lang="nb-NO" smtClean="0"/>
              <a:t>22.01.2025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2805579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E4BC82DA-7160-47C8-96F1-94D89085827F}" type="datetimeFigureOut">
              <a:rPr lang="nb-NO" smtClean="0"/>
              <a:t>22.01.2025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787653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E4BC82DA-7160-47C8-96F1-94D89085827F}" type="datetimeFigureOut">
              <a:rPr lang="nb-NO" smtClean="0"/>
              <a:t>22.01.2025</a:t>
            </a:fld>
            <a:endParaRPr lang="nb-NO"/>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nb-NO"/>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230598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E4BC82DA-7160-47C8-96F1-94D89085827F}" type="datetimeFigureOut">
              <a:rPr lang="nb-NO" smtClean="0"/>
              <a:t>22.01.2025</a:t>
            </a:fld>
            <a:endParaRPr lang="nb-NO"/>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b-NO"/>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81554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C82DA-7160-47C8-96F1-94D89085827F}" type="datetimeFigureOut">
              <a:rPr lang="nb-NO" smtClean="0"/>
              <a:t>22.01.2025</a:t>
            </a:fld>
            <a:endParaRPr lang="nb-NO"/>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nb-NO"/>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992487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22.01.2025</a:t>
            </a:fld>
            <a:endParaRPr lang="nb-NO" dirty="0"/>
          </a:p>
        </p:txBody>
      </p:sp>
      <p:sp>
        <p:nvSpPr>
          <p:cNvPr id="5" name="Footer Placeholder 4"/>
          <p:cNvSpPr>
            <a:spLocks noGrp="1"/>
          </p:cNvSpPr>
          <p:nvPr>
            <p:ph type="ftr" sz="quarter" idx="11"/>
          </p:nvPr>
        </p:nvSpPr>
        <p:spPr/>
        <p:txBody>
          <a:bodyPr/>
          <a:lstStyle/>
          <a:p>
            <a:endParaRPr lang="nb-NO" dirty="0"/>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dirty="0"/>
          </a:p>
        </p:txBody>
      </p:sp>
    </p:spTree>
    <p:extLst>
      <p:ext uri="{BB962C8B-B14F-4D97-AF65-F5344CB8AC3E}">
        <p14:creationId xmlns:p14="http://schemas.microsoft.com/office/powerpoint/2010/main" val="42688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22.01.2025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3297266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22.01.2025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66347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22.01.2025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2884131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22.01.2025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556263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BC82DA-7160-47C8-96F1-94D89085827F}" type="datetimeFigureOut">
              <a:rPr lang="nb-NO" smtClean="0"/>
              <a:t>22.01.2025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32158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E4BC82DA-7160-47C8-96F1-94D89085827F}" type="datetimeFigureOut">
              <a:rPr lang="nb-NO" smtClean="0"/>
              <a:t>22.01.2025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640601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E4BC82DA-7160-47C8-96F1-94D89085827F}" type="datetimeFigureOut">
              <a:rPr lang="nb-NO" smtClean="0"/>
              <a:t>22.01.2025</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50533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E4BC82DA-7160-47C8-96F1-94D89085827F}" type="datetimeFigureOut">
              <a:rPr lang="nb-NO" smtClean="0"/>
              <a:t>22.01.2025</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420128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C82DA-7160-47C8-96F1-94D89085827F}" type="datetimeFigureOut">
              <a:rPr lang="nb-NO" smtClean="0"/>
              <a:t>22.01.2025</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27443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22.01.2025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98281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22.01.2025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941947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9000">
              <a:schemeClr val="bg1">
                <a:lumMod val="85000"/>
                <a:alpha val="51000"/>
              </a:schemeClr>
            </a:gs>
            <a:gs pos="100000">
              <a:schemeClr val="bg1">
                <a:lumMod val="75000"/>
              </a:schemeClr>
            </a:gs>
            <a:gs pos="100000">
              <a:schemeClr val="bg1">
                <a:lumMod val="6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C82DA-7160-47C8-96F1-94D89085827F}" type="datetimeFigureOut">
              <a:rPr lang="nb-NO" smtClean="0"/>
              <a:t>22.01.2025</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E5407-2E5C-4566-9518-EC5A26F8B2DD}" type="slidenum">
              <a:rPr lang="nb-NO" smtClean="0"/>
              <a:t>‹#›</a:t>
            </a:fld>
            <a:endParaRPr lang="nb-NO"/>
          </a:p>
        </p:txBody>
      </p:sp>
      <p:sp>
        <p:nvSpPr>
          <p:cNvPr id="7" name="Rectangle 6"/>
          <p:cNvSpPr/>
          <p:nvPr userDrawn="1"/>
        </p:nvSpPr>
        <p:spPr>
          <a:xfrm>
            <a:off x="422614" y="6377312"/>
            <a:ext cx="11769386" cy="461665"/>
          </a:xfrm>
          <a:prstGeom prst="rect">
            <a:avLst/>
          </a:prstGeom>
        </p:spPr>
        <p:txBody>
          <a:bodyPr wrap="square">
            <a:spAutoFit/>
          </a:bodyPr>
          <a:lstStyle/>
          <a:p>
            <a:pPr algn="r"/>
            <a:r>
              <a:rPr lang="en-GB" altLang="nb-NO" sz="2400" b="1" i="1" dirty="0">
                <a:solidFill>
                  <a:schemeClr val="bg1">
                    <a:alpha val="51000"/>
                  </a:schemeClr>
                </a:solidFill>
                <a:latin typeface="Yu Gothic UI" panose="020B0500000000000000" pitchFamily="34" charset="-128"/>
                <a:ea typeface="Yu Gothic UI" panose="020B0500000000000000" pitchFamily="34" charset="-128"/>
                <a:cs typeface="Segoe UI" panose="020B0502040204020203" pitchFamily="34" charset="0"/>
              </a:rPr>
              <a:t>Spatial analysis - Vector analysis</a:t>
            </a:r>
            <a:endParaRPr lang="en-GB" sz="2400" b="1" i="1" dirty="0">
              <a:solidFill>
                <a:schemeClr val="bg1">
                  <a:alpha val="51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cxnSp>
        <p:nvCxnSpPr>
          <p:cNvPr id="8" name="Straight Connector 7"/>
          <p:cNvCxnSpPr/>
          <p:nvPr userDrawn="1"/>
        </p:nvCxnSpPr>
        <p:spPr>
          <a:xfrm>
            <a:off x="0" y="6366679"/>
            <a:ext cx="12192000" cy="0"/>
          </a:xfrm>
          <a:prstGeom prst="line">
            <a:avLst/>
          </a:prstGeom>
          <a:ln w="44450">
            <a:solidFill>
              <a:schemeClr val="bg1">
                <a:alpha val="4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22614" y="6525445"/>
            <a:ext cx="1919229" cy="165397"/>
          </a:xfrm>
          <a:prstGeom prst="rect">
            <a:avLst/>
          </a:prstGeom>
        </p:spPr>
      </p:pic>
    </p:spTree>
    <p:extLst>
      <p:ext uri="{BB962C8B-B14F-4D97-AF65-F5344CB8AC3E}">
        <p14:creationId xmlns:p14="http://schemas.microsoft.com/office/powerpoint/2010/main" val="3419627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9000">
              <a:schemeClr val="bg1">
                <a:lumMod val="85000"/>
                <a:alpha val="51000"/>
              </a:schemeClr>
            </a:gs>
            <a:gs pos="100000">
              <a:schemeClr val="bg1">
                <a:lumMod val="75000"/>
              </a:schemeClr>
            </a:gs>
            <a:gs pos="100000">
              <a:schemeClr val="bg1">
                <a:lumMod val="6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C82DA-7160-47C8-96F1-94D89085827F}" type="datetimeFigureOut">
              <a:rPr lang="nb-NO" smtClean="0"/>
              <a:t>22.01.2025</a:t>
            </a:fld>
            <a:endParaRPr lang="nb-NO"/>
          </a:p>
        </p:txBody>
      </p:sp>
      <p:cxnSp>
        <p:nvCxnSpPr>
          <p:cNvPr id="8" name="Straight Connector 7"/>
          <p:cNvCxnSpPr/>
          <p:nvPr userDrawn="1"/>
        </p:nvCxnSpPr>
        <p:spPr>
          <a:xfrm>
            <a:off x="0" y="6366679"/>
            <a:ext cx="12192000" cy="0"/>
          </a:xfrm>
          <a:prstGeom prst="line">
            <a:avLst/>
          </a:prstGeom>
          <a:ln w="44450">
            <a:solidFill>
              <a:schemeClr val="bg1">
                <a:alpha val="4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2614" y="6525445"/>
            <a:ext cx="1919229" cy="165397"/>
          </a:xfrm>
          <a:prstGeom prst="rect">
            <a:avLst/>
          </a:prstGeom>
        </p:spPr>
      </p:pic>
    </p:spTree>
    <p:extLst>
      <p:ext uri="{BB962C8B-B14F-4D97-AF65-F5344CB8AC3E}">
        <p14:creationId xmlns:p14="http://schemas.microsoft.com/office/powerpoint/2010/main" val="31966714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pro.arcgis.com/en/pro-app/latest/tool-reference/conversion/point-to-raster.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pro.arcgis.com/en/pro-app/latest/tool-reference/conversion/point-to-raster.htm" TargetMode="Externa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pro.arcgis.com/en/pro-app/latest/tool-reference/conversion/polygon-to-raster"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jf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2.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6.png"/><Relationship Id="rId4" Type="http://schemas.openxmlformats.org/officeDocument/2006/relationships/oleObject" Target="../embeddings/oleObject1.bin"/><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33.xml"/><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49.emf"/><Relationship Id="rId4" Type="http://schemas.openxmlformats.org/officeDocument/2006/relationships/oleObject" Target="../embeddings/oleObject4.bin"/><Relationship Id="rId9" Type="http://schemas.openxmlformats.org/officeDocument/2006/relationships/image" Target="../media/image51.emf"/></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14PE4607%20Heywood25.gif%20%20%20%20%20%20%20%20%20%20%20%20%20%20%20%20%20%20%20%20%20%20%20%20%20%20%20%20%20%20%20%20%20%20%20%20%20%20%20%20%20%20%200004189E%08Bob&#8217;s%20HD%20%20%20%20%20%20%20%20%20%20%20%20%20%20%20%20%20%20%20%20%20%20%20B5E64ED0:"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hyperlink" Target="https://desktop.arcgis.com/en/arcmap/latest/map/working-with-layers/using-select-by-location.htm"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15PE4607%20Heywood28a.gif%20%20%20%20%20%20%20%20%20%20%20%20%20%20%20%20%20%20%20%20%20%20%20%20%20%20%20%20%20%20%20%20%20%20%20%20%20%20%20%20%20%200004189E%08Bob&#8217;s%20HD%20%20%20%20%20%20%20%20%20%20%20%20%20%20%20%20%20%20%20%20%20%20%20B5E64ED0:"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15PE4607%20Heywood28a.gif%20%20%20%20%20%20%20%20%20%20%20%20%20%20%20%20%20%20%20%20%20%20%20%20%20%20%20%20%20%20%20%20%20%20%20%20%20%20%20%20%20%200004189E%08Bob&#8217;s%20HD%20%20%20%20%20%20%20%20%20%20%20%20%20%20%20%20%20%20%20%20%20%20%20B5E64ED0:" TargetMode="External"/><Relationship Id="rId5" Type="http://schemas.openxmlformats.org/officeDocument/2006/relationships/image" Target="../media/image79.png"/><Relationship Id="rId4" Type="http://schemas.openxmlformats.org/officeDocument/2006/relationships/image" Target="%15PE4607%20Heywood28b.gif%20%20%20%20%20%20%20%20%20%20%20%20%20%20%20%20%20%20%20%20%20%20%20%20%20%20%20%20%20%20%20%20%20%20%20%20%20%20%20%20%20%200004189E%08Bob&#8217;s%20HD%20%20%20%20%20%20%20%20%20%20%20%20%20%20%20%20%20%20%20%20%20%20%20B5E64ED0:"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15PE4607%20Heywood28c.gif%20%20%20%20%20%20%20%20%20%20%20%20%20%20%20%20%20%20%20%20%20%20%20%20%20%20%20%20%20%20%20%20%20%20%20%20%20%20%20%20%20%200004189E%08Bob&#8217;s%20HD%20%20%20%20%20%20%20%20%20%20%20%20%20%20%20%20%20%20%20%20%20%20%20B5E64ED0:" TargetMode="External"/><Relationship Id="rId5" Type="http://schemas.openxmlformats.org/officeDocument/2006/relationships/image" Target="../media/image82.png"/><Relationship Id="rId4" Type="http://schemas.openxmlformats.org/officeDocument/2006/relationships/image" Target="%15PE4607%20Heywood28a.gif%20%20%20%20%20%20%20%20%20%20%20%20%20%20%20%20%20%20%20%20%20%20%20%20%20%20%20%20%20%20%20%20%20%20%20%20%20%20%20%20%20%200004189E%08Bob&#8217;s%20HD%20%20%20%20%20%20%20%20%20%20%20%20%20%20%20%20%20%20%20%20%20%20%20B5E64ED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desktop.arcgis.com/en/arcmap/10.3/tools/analysis-toolbox/an-overview-of-the-overlay-toolset.htm" TargetMode="External"/><Relationship Id="rId7"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hyperlink" Target="https://desktop.arcgis.com/en/arcmap/10.3/tools/analysis-toolbox/clip.htm"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15PE4607%20Heywood28a.gif%20%20%20%20%20%20%20%20%20%20%20%20%20%20%20%20%20%20%20%20%20%20%20%20%20%20%20%20%20%20%20%20%20%20%20%20%20%20%20%20%20%200004189E%08Bob&#8217;s%20HD%20%20%20%20%20%20%20%20%20%20%20%20%20%20%20%20%20%20%20%20%20%20%20B5E64ED0:" TargetMode="External"/><Relationship Id="rId5" Type="http://schemas.openxmlformats.org/officeDocument/2006/relationships/image" Target="../media/image79.png"/><Relationship Id="rId4" Type="http://schemas.openxmlformats.org/officeDocument/2006/relationships/image" Target="%14PE4607%20Heywood42.gif%20%20%20%20%20%20%20%20%20%20%20%20%20%20%20%20%20%20%20%20%20%20%20%20%20%20%20%20%20%20%20%20%20%20%20%20%20%20%20%20%20%20%200004189E%08Bob&#8217;s%20HD%20%20%20%20%20%20%20%20%20%20%20%20%20%20%20%20%20%20%20%20%20%20%20B5E64ED0:"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15PE4607%20Heywood30c.gif%20%20%20%20%20%20%20%20%20%20%20%20%20%20%20%20%20%20%20%20%20%20%20%20%20%20%20%20%20%20%20%20%20%20%20%20%20%20%20%20%20%200004189E%08Bob&#8217;s%20HD%20%20%20%20%20%20%20%20%20%20%20%20%20%20%20%20%20%20%20%20%20%20%20B5E64ED0:"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94" b="38147"/>
          <a:stretch/>
        </p:blipFill>
        <p:spPr>
          <a:xfrm>
            <a:off x="0" y="-1505"/>
            <a:ext cx="12192000" cy="5655099"/>
          </a:xfrm>
          <a:prstGeom prst="rect">
            <a:avLst/>
          </a:prstGeom>
        </p:spPr>
      </p:pic>
      <p:sp>
        <p:nvSpPr>
          <p:cNvPr id="4" name="Rectangle 2"/>
          <p:cNvSpPr>
            <a:spLocks noGrp="1" noChangeArrowheads="1"/>
          </p:cNvSpPr>
          <p:nvPr>
            <p:ph type="ctrTitle"/>
          </p:nvPr>
        </p:nvSpPr>
        <p:spPr>
          <a:xfrm>
            <a:off x="4457700" y="2664119"/>
            <a:ext cx="7734301" cy="2573125"/>
          </a:xfrm>
          <a:solidFill>
            <a:schemeClr val="bg1">
              <a:alpha val="52000"/>
            </a:schemeClr>
          </a:solidFill>
        </p:spPr>
        <p:txBody>
          <a:bodyPr>
            <a:normAutofit/>
          </a:bodyPr>
          <a:lstStyle/>
          <a:p>
            <a:pPr algn="l">
              <a:lnSpc>
                <a:spcPct val="150000"/>
              </a:lnSpc>
            </a:pPr>
            <a:r>
              <a:rPr lang="en-US" altLang="nb-NO" dirty="0">
                <a:latin typeface="Yu Gothic UI" panose="020B0500000000000000" pitchFamily="34" charset="-128"/>
                <a:ea typeface="Yu Gothic UI" panose="020B0500000000000000" pitchFamily="34" charset="-128"/>
                <a:cs typeface="Segoe UI" panose="020B0502040204020203" pitchFamily="34" charset="0"/>
              </a:rPr>
              <a:t>Vector</a:t>
            </a:r>
            <a:r>
              <a:rPr lang="en-US" altLang="nb-NO" sz="5800" dirty="0">
                <a:latin typeface="Yu Gothic UI" panose="020B0500000000000000" pitchFamily="34" charset="-128"/>
                <a:ea typeface="Yu Gothic UI" panose="020B0500000000000000" pitchFamily="34" charset="-128"/>
                <a:cs typeface="Segoe UI" panose="020B0502040204020203" pitchFamily="34" charset="0"/>
              </a:rPr>
              <a:t> analysis</a:t>
            </a:r>
            <a:br>
              <a:rPr lang="en-US" altLang="nb-NO" sz="5800" dirty="0">
                <a:latin typeface="Yu Gothic UI" panose="020B0500000000000000" pitchFamily="34" charset="-128"/>
                <a:ea typeface="Yu Gothic UI" panose="020B0500000000000000" pitchFamily="34" charset="-128"/>
                <a:cs typeface="Segoe UI" panose="020B0502040204020203" pitchFamily="34" charset="0"/>
              </a:rPr>
            </a:br>
            <a:endParaRPr lang="nb-NO" altLang="nb-NO" sz="3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2" name="Rectangle 1"/>
          <p:cNvSpPr/>
          <p:nvPr/>
        </p:nvSpPr>
        <p:spPr>
          <a:xfrm>
            <a:off x="0" y="5653595"/>
            <a:ext cx="12192001" cy="12044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ctangle 9">
            <a:extLst>
              <a:ext uri="{FF2B5EF4-FFF2-40B4-BE49-F238E27FC236}">
                <a16:creationId xmlns:a16="http://schemas.microsoft.com/office/drawing/2014/main" id="{D56461AB-F8CC-4F87-996C-B854C290C14D}"/>
              </a:ext>
            </a:extLst>
          </p:cNvPr>
          <p:cNvSpPr/>
          <p:nvPr/>
        </p:nvSpPr>
        <p:spPr>
          <a:xfrm>
            <a:off x="0" y="6426229"/>
            <a:ext cx="6024406" cy="369332"/>
          </a:xfrm>
          <a:prstGeom prst="rect">
            <a:avLst/>
          </a:prstGeom>
        </p:spPr>
        <p:txBody>
          <a:bodyPr wrap="none">
            <a:spAutoFit/>
          </a:bodyPr>
          <a:lstStyle/>
          <a:p>
            <a:pPr algn="ctr"/>
            <a:r>
              <a:rPr lang="en-US" altLang="nb-NO" dirty="0">
                <a:latin typeface="Yu Gothic UI" panose="020B0500000000000000" pitchFamily="34" charset="-128"/>
                <a:ea typeface="Yu Gothic UI" panose="020B0500000000000000" pitchFamily="34" charset="-128"/>
                <a:cs typeface="Segoe UI" panose="020B0502040204020203" pitchFamily="34" charset="0"/>
              </a:rPr>
              <a:t>Based on the lectures </a:t>
            </a:r>
            <a:r>
              <a:rPr lang="en-US" altLang="nb-NO" dirty="0" smtClean="0">
                <a:latin typeface="Yu Gothic UI" panose="020B0500000000000000" pitchFamily="34" charset="-128"/>
                <a:ea typeface="Yu Gothic UI" panose="020B0500000000000000" pitchFamily="34" charset="-128"/>
                <a:cs typeface="Segoe UI" panose="020B0502040204020203" pitchFamily="34" charset="0"/>
              </a:rPr>
              <a:t>by Livia Piermattei and Martin Lund</a:t>
            </a:r>
            <a:endParaRPr lang="nb-NO" altLang="nb-NO"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3"/>
          <p:cNvSpPr>
            <a:spLocks noGrp="1" noChangeArrowheads="1"/>
          </p:cNvSpPr>
          <p:nvPr>
            <p:ph type="subTitle" idx="1"/>
          </p:nvPr>
        </p:nvSpPr>
        <p:spPr>
          <a:xfrm>
            <a:off x="390525" y="2664119"/>
            <a:ext cx="4067173" cy="2573125"/>
          </a:xfrm>
          <a:solidFill>
            <a:schemeClr val="bg1">
              <a:alpha val="71000"/>
            </a:schemeClr>
          </a:solidFill>
        </p:spPr>
        <p:txBody>
          <a:bodyPr>
            <a:noAutofit/>
          </a:bodyPr>
          <a:lstStyle/>
          <a:p>
            <a:pPr algn="l">
              <a:lnSpc>
                <a:spcPct val="100000"/>
              </a:lnSpc>
            </a:pPr>
            <a:r>
              <a:rPr lang="nb-NO" altLang="nb-NO" sz="1800" dirty="0">
                <a:latin typeface="Yu Gothic UI" panose="020B0500000000000000" pitchFamily="34" charset="-128"/>
                <a:ea typeface="Yu Gothic UI" panose="020B0500000000000000" pitchFamily="34" charset="-128"/>
                <a:cs typeface="Segoe UI" panose="020B0502040204020203" pitchFamily="34" charset="0"/>
              </a:rPr>
              <a:t>GEO3460 – Geografiske informasjonssystemer (GIS) og geografisk datainnsamling – vår </a:t>
            </a:r>
            <a:r>
              <a:rPr lang="nb-NO" altLang="nb-NO" sz="1800" dirty="0" smtClean="0">
                <a:latin typeface="Yu Gothic UI" panose="020B0500000000000000" pitchFamily="34" charset="-128"/>
                <a:ea typeface="Yu Gothic UI" panose="020B0500000000000000" pitchFamily="34" charset="-128"/>
                <a:cs typeface="Segoe UI" panose="020B0502040204020203" pitchFamily="34" charset="0"/>
              </a:rPr>
              <a:t>2025</a:t>
            </a:r>
            <a:endParaRPr lang="nb-NO" altLang="nb-NO" sz="1800" dirty="0">
              <a:latin typeface="Yu Gothic UI" panose="020B0500000000000000" pitchFamily="34" charset="-128"/>
              <a:ea typeface="Yu Gothic UI" panose="020B0500000000000000" pitchFamily="34" charset="-128"/>
              <a:cs typeface="Segoe UI" panose="020B0502040204020203" pitchFamily="34" charset="0"/>
            </a:endParaRPr>
          </a:p>
          <a:p>
            <a:pPr algn="l">
              <a:lnSpc>
                <a:spcPct val="100000"/>
              </a:lnSpc>
            </a:pPr>
            <a:endParaRPr lang="nb-NO" altLang="nb-NO" sz="1800" dirty="0">
              <a:latin typeface="Yu Gothic UI" panose="020B0500000000000000" pitchFamily="34" charset="-128"/>
              <a:ea typeface="Yu Gothic UI" panose="020B0500000000000000" pitchFamily="34" charset="-128"/>
              <a:cs typeface="Segoe UI" panose="020B0502040204020203" pitchFamily="34" charset="0"/>
            </a:endParaRPr>
          </a:p>
          <a:p>
            <a:pPr algn="l">
              <a:lnSpc>
                <a:spcPct val="100000"/>
              </a:lnSpc>
            </a:pP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GEO3460 - Geographical Information Systems (GIS) and Geographical Data Acquisition - spring </a:t>
            </a:r>
            <a:r>
              <a:rPr lang="en-US" altLang="nb-NO" sz="1800" dirty="0" smtClean="0">
                <a:latin typeface="Yu Gothic UI" panose="020B0500000000000000" pitchFamily="34" charset="-128"/>
                <a:ea typeface="Yu Gothic UI" panose="020B0500000000000000" pitchFamily="34" charset="-128"/>
                <a:cs typeface="Segoe UI" panose="020B0502040204020203" pitchFamily="34" charset="0"/>
              </a:rPr>
              <a:t>2025</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3" name="Rectangle 12"/>
          <p:cNvSpPr/>
          <p:nvPr/>
        </p:nvSpPr>
        <p:spPr>
          <a:xfrm>
            <a:off x="5291565" y="5293483"/>
            <a:ext cx="3542958" cy="369332"/>
          </a:xfrm>
          <a:prstGeom prst="rect">
            <a:avLst/>
          </a:prstGeom>
        </p:spPr>
        <p:txBody>
          <a:bodyPr wrap="none">
            <a:spAutoFit/>
          </a:bodyPr>
          <a:lstStyle/>
          <a:p>
            <a:pPr algn="ctr"/>
            <a:r>
              <a:rPr lang="en-US" altLang="nb-NO" dirty="0" smtClean="0">
                <a:latin typeface="Yu Gothic UI" panose="020B0500000000000000" pitchFamily="34" charset="-128"/>
                <a:ea typeface="Yu Gothic UI" panose="020B0500000000000000" pitchFamily="34" charset="-128"/>
                <a:cs typeface="Segoe UI" panose="020B0502040204020203" pitchFamily="34" charset="0"/>
              </a:rPr>
              <a:t>Luc Girod (luc.girod@geo.uio.no</a:t>
            </a:r>
            <a:r>
              <a:rPr lang="en-US" altLang="nb-NO" dirty="0">
                <a:latin typeface="Yu Gothic UI" panose="020B0500000000000000" pitchFamily="34" charset="-128"/>
                <a:ea typeface="Yu Gothic UI" panose="020B0500000000000000" pitchFamily="34" charset="-128"/>
                <a:cs typeface="Segoe UI" panose="020B0502040204020203" pitchFamily="34" charset="0"/>
              </a:rPr>
              <a:t>)</a:t>
            </a:r>
            <a:endParaRPr lang="nb-NO" altLang="nb-NO"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5542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584775"/>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rPr>
              <a:t>Rasterization</a:t>
            </a:r>
            <a:r>
              <a:rPr lang="en-US" altLang="nb-NO" sz="3200" dirty="0">
                <a:latin typeface="Yu Gothic UI" panose="020B0500000000000000" pitchFamily="34" charset="-128"/>
                <a:ea typeface="Yu Gothic UI" panose="020B0500000000000000" pitchFamily="34" charset="-128"/>
              </a:rPr>
              <a:t> (convert Vector to Raster)</a:t>
            </a:r>
            <a:endParaRPr lang="en-GB" altLang="nb-NO" sz="11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486377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1015663"/>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Rasterization</a:t>
            </a:r>
            <a:r>
              <a:rPr lang="en-US" altLang="nb-NO" sz="3200" dirty="0">
                <a:latin typeface="Yu Gothic UI" panose="020B0500000000000000" pitchFamily="34" charset="-128"/>
                <a:ea typeface="Yu Gothic UI" panose="020B0500000000000000" pitchFamily="34" charset="-128"/>
              </a:rPr>
              <a:t> (convert Vector to Raster): </a:t>
            </a:r>
            <a:r>
              <a:rPr lang="en-US" altLang="nb-NO" sz="3200" b="1" dirty="0">
                <a:solidFill>
                  <a:srgbClr val="FF0000"/>
                </a:solidFill>
                <a:latin typeface="Yu Gothic UI" panose="020B0500000000000000" pitchFamily="34" charset="-128"/>
                <a:ea typeface="Yu Gothic UI" panose="020B0500000000000000" pitchFamily="34" charset="-128"/>
              </a:rPr>
              <a:t>Point to Raster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 most common data model conversion that you will encounter</a:t>
            </a:r>
            <a:endParaRPr lang="en-GB" altLang="nb-NO" sz="11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723526" y="2991184"/>
            <a:ext cx="2138727" cy="369332"/>
          </a:xfrm>
          <a:prstGeom prst="rect">
            <a:avLst/>
          </a:prstGeom>
        </p:spPr>
        <p:txBody>
          <a:bodyPr wrap="none">
            <a:spAutoFit/>
          </a:bodyPr>
          <a:lstStyle/>
          <a:p>
            <a:r>
              <a:rPr lang="nb-NO" dirty="0" err="1">
                <a:latin typeface="Yu Gothic UI" panose="020B0500000000000000" pitchFamily="34" charset="-128"/>
                <a:ea typeface="Yu Gothic UI" panose="020B0500000000000000" pitchFamily="34" charset="-128"/>
              </a:rPr>
              <a:t>we</a:t>
            </a:r>
            <a:r>
              <a:rPr lang="nb-NO" dirty="0">
                <a:latin typeface="Yu Gothic UI" panose="020B0500000000000000" pitchFamily="34" charset="-128"/>
                <a:ea typeface="Yu Gothic UI" panose="020B0500000000000000" pitchFamily="34" charset="-128"/>
              </a:rPr>
              <a:t> </a:t>
            </a:r>
            <a:r>
              <a:rPr lang="nb-NO" dirty="0" err="1">
                <a:latin typeface="Yu Gothic UI" panose="020B0500000000000000" pitchFamily="34" charset="-128"/>
                <a:ea typeface="Yu Gothic UI" panose="020B0500000000000000" pitchFamily="34" charset="-128"/>
              </a:rPr>
              <a:t>use</a:t>
            </a:r>
            <a:r>
              <a:rPr lang="nb-NO" dirty="0">
                <a:latin typeface="Yu Gothic UI" panose="020B0500000000000000" pitchFamily="34" charset="-128"/>
                <a:ea typeface="Yu Gothic UI" panose="020B0500000000000000" pitchFamily="34" charset="-128"/>
              </a:rPr>
              <a:t> </a:t>
            </a:r>
            <a:r>
              <a:rPr lang="nb-NO" dirty="0" err="1">
                <a:latin typeface="Yu Gothic UI" panose="020B0500000000000000" pitchFamily="34" charset="-128"/>
                <a:ea typeface="Yu Gothic UI" panose="020B0500000000000000" pitchFamily="34" charset="-128"/>
              </a:rPr>
              <a:t>this</a:t>
            </a:r>
            <a:r>
              <a:rPr lang="nb-NO" dirty="0">
                <a:latin typeface="Yu Gothic UI" panose="020B0500000000000000" pitchFamily="34" charset="-128"/>
                <a:ea typeface="Yu Gothic UI" panose="020B0500000000000000" pitchFamily="34" charset="-128"/>
              </a:rPr>
              <a:t> (GPS)…</a:t>
            </a:r>
          </a:p>
        </p:txBody>
      </p:sp>
      <p:pic>
        <p:nvPicPr>
          <p:cNvPr id="3" name="Picture 2"/>
          <p:cNvPicPr>
            <a:picLocks noChangeAspect="1"/>
          </p:cNvPicPr>
          <p:nvPr/>
        </p:nvPicPr>
        <p:blipFill rotWithShape="1">
          <a:blip r:embed="rId3"/>
          <a:srcRect t="853"/>
          <a:stretch/>
        </p:blipFill>
        <p:spPr>
          <a:xfrm>
            <a:off x="3295587" y="2287548"/>
            <a:ext cx="3807277" cy="4315427"/>
          </a:xfrm>
          <a:prstGeom prst="rect">
            <a:avLst/>
          </a:prstGeom>
        </p:spPr>
      </p:pic>
      <p:pic>
        <p:nvPicPr>
          <p:cNvPr id="4" name="Picture 3"/>
          <p:cNvPicPr>
            <a:picLocks noChangeAspect="1"/>
          </p:cNvPicPr>
          <p:nvPr/>
        </p:nvPicPr>
        <p:blipFill>
          <a:blip r:embed="rId4"/>
          <a:stretch>
            <a:fillRect/>
          </a:stretch>
        </p:blipFill>
        <p:spPr>
          <a:xfrm>
            <a:off x="7356986" y="2287548"/>
            <a:ext cx="3801005" cy="431542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23526" y="3360516"/>
            <a:ext cx="2679316" cy="2166353"/>
          </a:xfrm>
          <a:prstGeom prst="rect">
            <a:avLst/>
          </a:prstGeom>
        </p:spPr>
      </p:pic>
      <p:sp>
        <p:nvSpPr>
          <p:cNvPr id="9" name="Rectangle 8"/>
          <p:cNvSpPr/>
          <p:nvPr/>
        </p:nvSpPr>
        <p:spPr>
          <a:xfrm>
            <a:off x="3295587" y="6369005"/>
            <a:ext cx="1314784" cy="261610"/>
          </a:xfrm>
          <a:prstGeom prst="rect">
            <a:avLst/>
          </a:prstGeom>
        </p:spPr>
        <p:txBody>
          <a:bodyPr wrap="none">
            <a:spAutoFit/>
          </a:bodyPr>
          <a:lstStyle/>
          <a:p>
            <a:r>
              <a:rPr lang="nb-NO" sz="1100" i="1" dirty="0">
                <a:latin typeface="TwCenMT-Italic"/>
              </a:rPr>
              <a:t>Alex Walker, USU</a:t>
            </a:r>
            <a:endParaRPr lang="nb-NO" sz="1100" dirty="0"/>
          </a:p>
        </p:txBody>
      </p:sp>
      <p:sp>
        <p:nvSpPr>
          <p:cNvPr id="7" name="Rectangle 6"/>
          <p:cNvSpPr/>
          <p:nvPr/>
        </p:nvSpPr>
        <p:spPr>
          <a:xfrm>
            <a:off x="723526" y="2434254"/>
            <a:ext cx="2806058" cy="646331"/>
          </a:xfrm>
          <a:prstGeom prst="rect">
            <a:avLst/>
          </a:prstGeom>
        </p:spPr>
        <p:txBody>
          <a:bodyPr wrap="square">
            <a:spAutoFit/>
          </a:bodyPr>
          <a:lstStyle/>
          <a:p>
            <a:r>
              <a:rPr lang="en-US" altLang="nb-NO" dirty="0">
                <a:solidFill>
                  <a:prstClr val="black"/>
                </a:solidFill>
                <a:latin typeface="Yu Gothic UI" panose="020B0500000000000000" pitchFamily="34" charset="-128"/>
                <a:ea typeface="Yu Gothic UI" panose="020B0500000000000000" pitchFamily="34" charset="-128"/>
              </a:rPr>
              <a:t>Example: to collect elevation information</a:t>
            </a:r>
            <a:endParaRPr lang="nb-NO" dirty="0"/>
          </a:p>
        </p:txBody>
      </p:sp>
    </p:spTree>
    <p:extLst>
      <p:ext uri="{BB962C8B-B14F-4D97-AF65-F5344CB8AC3E}">
        <p14:creationId xmlns:p14="http://schemas.microsoft.com/office/powerpoint/2010/main" val="15702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7" name="Rectangle 6"/>
          <p:cNvSpPr/>
          <p:nvPr/>
        </p:nvSpPr>
        <p:spPr>
          <a:xfrm>
            <a:off x="5946793" y="6095493"/>
            <a:ext cx="6300283" cy="461665"/>
          </a:xfrm>
          <a:prstGeom prst="rect">
            <a:avLst/>
          </a:prstGeom>
        </p:spPr>
        <p:txBody>
          <a:bodyPr wrap="square">
            <a:spAutoFit/>
          </a:bodyPr>
          <a:lstStyle/>
          <a:p>
            <a:r>
              <a:rPr lang="nb-NO" sz="1200" i="1" dirty="0">
                <a:latin typeface="Yu Gothic UI" panose="020B0500000000000000" pitchFamily="34" charset="-128"/>
                <a:ea typeface="Yu Gothic UI" panose="020B0500000000000000" pitchFamily="34" charset="-128"/>
                <a:hlinkClick r:id="rId3"/>
              </a:rPr>
              <a:t>https://pro.arcgis.com/en/pro-app/latest/tool-reference/conversion/point-to-raster.htm</a:t>
            </a:r>
            <a:endParaRPr lang="nb-NO" sz="1200" i="1" dirty="0">
              <a:latin typeface="Yu Gothic UI" panose="020B0500000000000000" pitchFamily="34" charset="-128"/>
              <a:ea typeface="Yu Gothic UI" panose="020B0500000000000000" pitchFamily="34" charset="-128"/>
            </a:endParaRPr>
          </a:p>
          <a:p>
            <a:endParaRPr lang="nb-NO" sz="1200" i="1" dirty="0">
              <a:latin typeface="Yu Gothic UI" panose="020B0500000000000000" pitchFamily="34" charset="-128"/>
              <a:ea typeface="Yu Gothic UI" panose="020B0500000000000000" pitchFamily="34" charset="-128"/>
            </a:endParaRPr>
          </a:p>
        </p:txBody>
      </p:sp>
      <p:pic>
        <p:nvPicPr>
          <p:cNvPr id="11" name="Picture 10"/>
          <p:cNvPicPr>
            <a:picLocks noChangeAspect="1"/>
          </p:cNvPicPr>
          <p:nvPr/>
        </p:nvPicPr>
        <p:blipFill>
          <a:blip r:embed="rId4"/>
          <a:stretch>
            <a:fillRect/>
          </a:stretch>
        </p:blipFill>
        <p:spPr>
          <a:xfrm>
            <a:off x="1442613" y="2663458"/>
            <a:ext cx="4458322" cy="981212"/>
          </a:xfrm>
          <a:prstGeom prst="rect">
            <a:avLst/>
          </a:prstGeom>
        </p:spPr>
      </p:pic>
      <p:pic>
        <p:nvPicPr>
          <p:cNvPr id="10" name="Picture 9"/>
          <p:cNvPicPr>
            <a:picLocks noChangeAspect="1"/>
          </p:cNvPicPr>
          <p:nvPr/>
        </p:nvPicPr>
        <p:blipFill rotWithShape="1">
          <a:blip r:embed="rId5"/>
          <a:srcRect l="1" r="1057"/>
          <a:stretch/>
        </p:blipFill>
        <p:spPr>
          <a:xfrm>
            <a:off x="6062740" y="2663458"/>
            <a:ext cx="4627957" cy="3410426"/>
          </a:xfrm>
          <a:prstGeom prst="rect">
            <a:avLst/>
          </a:prstGeom>
        </p:spPr>
      </p:pic>
      <p:sp>
        <p:nvSpPr>
          <p:cNvPr id="12" name="Rectangle 11"/>
          <p:cNvSpPr/>
          <p:nvPr/>
        </p:nvSpPr>
        <p:spPr>
          <a:xfrm>
            <a:off x="1359413" y="2261189"/>
            <a:ext cx="5295089" cy="400110"/>
          </a:xfrm>
          <a:prstGeom prst="rect">
            <a:avLst/>
          </a:prstGeom>
        </p:spPr>
        <p:txBody>
          <a:bodyPr wrap="square">
            <a:spAutoFit/>
          </a:bodyPr>
          <a:lstStyle/>
          <a:p>
            <a:r>
              <a:rPr lang="en-US" sz="2000" b="1" i="1" dirty="0">
                <a:solidFill>
                  <a:schemeClr val="bg1">
                    <a:lumMod val="50000"/>
                  </a:schemeClr>
                </a:solidFill>
                <a:latin typeface="Yu Gothic UI" panose="020B0500000000000000" pitchFamily="34" charset="-128"/>
                <a:ea typeface="Yu Gothic UI" panose="020B0500000000000000" pitchFamily="34" charset="-128"/>
              </a:rPr>
              <a:t>Point to Raster </a:t>
            </a:r>
            <a:r>
              <a:rPr lang="en-US" sz="2000" dirty="0">
                <a:solidFill>
                  <a:schemeClr val="bg1">
                    <a:lumMod val="50000"/>
                  </a:schemeClr>
                </a:solidFill>
                <a:latin typeface="Yu Gothic UI" panose="020B0500000000000000" pitchFamily="34" charset="-128"/>
                <a:ea typeface="Yu Gothic UI" panose="020B0500000000000000" pitchFamily="34" charset="-128"/>
              </a:rPr>
              <a:t>conversion tool in </a:t>
            </a:r>
            <a:r>
              <a:rPr lang="en-US" sz="2000" dirty="0" err="1">
                <a:solidFill>
                  <a:schemeClr val="bg1">
                    <a:lumMod val="50000"/>
                  </a:schemeClr>
                </a:solidFill>
                <a:latin typeface="Yu Gothic UI" panose="020B0500000000000000" pitchFamily="34" charset="-128"/>
                <a:ea typeface="Yu Gothic UI" panose="020B0500000000000000" pitchFamily="34" charset="-128"/>
              </a:rPr>
              <a:t>ArcPro</a:t>
            </a:r>
            <a:endParaRPr lang="nb-NO" sz="2000" dirty="0">
              <a:solidFill>
                <a:schemeClr val="bg1">
                  <a:lumMod val="50000"/>
                </a:schemeClr>
              </a:solidFill>
              <a:latin typeface="Yu Gothic UI" panose="020B0500000000000000" pitchFamily="34" charset="-128"/>
              <a:ea typeface="Yu Gothic UI" panose="020B0500000000000000" pitchFamily="34" charset="-128"/>
            </a:endParaRPr>
          </a:p>
        </p:txBody>
      </p:sp>
      <p:sp>
        <p:nvSpPr>
          <p:cNvPr id="13" name="Rectangle 12"/>
          <p:cNvSpPr/>
          <p:nvPr/>
        </p:nvSpPr>
        <p:spPr>
          <a:xfrm>
            <a:off x="1598578" y="4368671"/>
            <a:ext cx="4302357" cy="2031325"/>
          </a:xfrm>
          <a:prstGeom prst="rect">
            <a:avLst/>
          </a:prstGeom>
        </p:spPr>
        <p:txBody>
          <a:bodyPr wrap="square">
            <a:spAutoFit/>
          </a:bodyPr>
          <a:lstStyle/>
          <a:p>
            <a:r>
              <a:rPr lang="en-GB" dirty="0">
                <a:latin typeface="Yu Gothic UI" panose="020B0500000000000000" pitchFamily="34" charset="-128"/>
                <a:ea typeface="Yu Gothic UI" panose="020B0500000000000000" pitchFamily="34" charset="-128"/>
              </a:rPr>
              <a:t>The attribute field of the input points</a:t>
            </a:r>
          </a:p>
          <a:p>
            <a:endParaRPr lang="en-GB" dirty="0">
              <a:latin typeface="Yu Gothic UI" panose="020B0500000000000000" pitchFamily="34" charset="-128"/>
              <a:ea typeface="Yu Gothic UI" panose="020B0500000000000000" pitchFamily="34" charset="-128"/>
            </a:endParaRPr>
          </a:p>
          <a:p>
            <a:r>
              <a:rPr lang="en-GB" dirty="0">
                <a:latin typeface="Yu Gothic UI" panose="020B0500000000000000" pitchFamily="34" charset="-128"/>
                <a:ea typeface="Yu Gothic UI" panose="020B0500000000000000" pitchFamily="34" charset="-128"/>
              </a:rPr>
              <a:t>Cell assignment method</a:t>
            </a:r>
          </a:p>
          <a:p>
            <a:endParaRPr lang="en-GB" dirty="0">
              <a:latin typeface="Yu Gothic UI" panose="020B0500000000000000" pitchFamily="34" charset="-128"/>
              <a:ea typeface="Yu Gothic UI" panose="020B0500000000000000" pitchFamily="34" charset="-128"/>
            </a:endParaRPr>
          </a:p>
          <a:p>
            <a:r>
              <a:rPr lang="en-US" dirty="0">
                <a:latin typeface="Yu Gothic UI" panose="020B0500000000000000" pitchFamily="34" charset="-128"/>
                <a:ea typeface="Yu Gothic UI" panose="020B0500000000000000" pitchFamily="34" charset="-128"/>
              </a:rPr>
              <a:t>cell size (or resolution) of the output raster</a:t>
            </a:r>
            <a:endParaRPr lang="en-GB" dirty="0">
              <a:latin typeface="Yu Gothic UI" panose="020B0500000000000000" pitchFamily="34" charset="-128"/>
              <a:ea typeface="Yu Gothic UI" panose="020B0500000000000000" pitchFamily="34" charset="-128"/>
            </a:endParaRPr>
          </a:p>
          <a:p>
            <a:endParaRPr lang="en-GB" dirty="0">
              <a:latin typeface="Yu Gothic UI" panose="020B0500000000000000" pitchFamily="34" charset="-128"/>
              <a:ea typeface="Yu Gothic UI" panose="020B0500000000000000" pitchFamily="34" charset="-128"/>
            </a:endParaRPr>
          </a:p>
        </p:txBody>
      </p:sp>
      <p:cxnSp>
        <p:nvCxnSpPr>
          <p:cNvPr id="15" name="Straight Arrow Connector 14"/>
          <p:cNvCxnSpPr/>
          <p:nvPr/>
        </p:nvCxnSpPr>
        <p:spPr>
          <a:xfrm flipH="1">
            <a:off x="5408579" y="4211849"/>
            <a:ext cx="784281" cy="350423"/>
          </a:xfrm>
          <a:prstGeom prst="straightConnector1">
            <a:avLst/>
          </a:prstGeom>
          <a:ln w="25400">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646578" y="4936270"/>
            <a:ext cx="1546282" cy="161024"/>
          </a:xfrm>
          <a:prstGeom prst="straightConnector1">
            <a:avLst/>
          </a:prstGeom>
          <a:ln w="25400">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612861" y="5859600"/>
            <a:ext cx="667864" cy="1"/>
          </a:xfrm>
          <a:prstGeom prst="straightConnector1">
            <a:avLst/>
          </a:prstGeom>
          <a:ln w="25400">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30621" y="1252832"/>
            <a:ext cx="11561379" cy="1015663"/>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Rasterization</a:t>
            </a:r>
            <a:r>
              <a:rPr lang="en-US" altLang="nb-NO" sz="3200" dirty="0">
                <a:latin typeface="Yu Gothic UI" panose="020B0500000000000000" pitchFamily="34" charset="-128"/>
                <a:ea typeface="Yu Gothic UI" panose="020B0500000000000000" pitchFamily="34" charset="-128"/>
              </a:rPr>
              <a:t> (convert Vector to Raster): </a:t>
            </a:r>
            <a:r>
              <a:rPr lang="en-US" altLang="nb-NO" sz="3200" b="1" dirty="0">
                <a:solidFill>
                  <a:srgbClr val="FF0000"/>
                </a:solidFill>
                <a:latin typeface="Yu Gothic UI" panose="020B0500000000000000" pitchFamily="34" charset="-128"/>
                <a:ea typeface="Yu Gothic UI" panose="020B0500000000000000" pitchFamily="34" charset="-128"/>
              </a:rPr>
              <a:t>Point to Raster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 most common data model conversion that you will encounter</a:t>
            </a:r>
            <a:endParaRPr lang="en-GB" altLang="nb-NO" sz="1100" dirty="0">
              <a:solidFill>
                <a:prstClr val="black"/>
              </a:solidFill>
              <a:latin typeface="Yu Gothic UI" panose="020B0500000000000000" pitchFamily="34" charset="-128"/>
              <a:ea typeface="Yu Gothic UI" panose="020B0500000000000000" pitchFamily="34" charset="-128"/>
            </a:endParaRPr>
          </a:p>
        </p:txBody>
      </p:sp>
      <p:grpSp>
        <p:nvGrpSpPr>
          <p:cNvPr id="3" name="Group 2"/>
          <p:cNvGrpSpPr/>
          <p:nvPr/>
        </p:nvGrpSpPr>
        <p:grpSpPr>
          <a:xfrm>
            <a:off x="8077606" y="5063924"/>
            <a:ext cx="4000887" cy="1794076"/>
            <a:chOff x="7868026" y="2759114"/>
            <a:chExt cx="4000887" cy="1794076"/>
          </a:xfrm>
        </p:grpSpPr>
        <p:sp>
          <p:nvSpPr>
            <p:cNvPr id="14" name="Rounded Rectangle 13"/>
            <p:cNvSpPr/>
            <p:nvPr/>
          </p:nvSpPr>
          <p:spPr>
            <a:xfrm>
              <a:off x="7913884" y="2759114"/>
              <a:ext cx="3955029" cy="1464211"/>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ctangle 15"/>
            <p:cNvSpPr/>
            <p:nvPr/>
          </p:nvSpPr>
          <p:spPr>
            <a:xfrm>
              <a:off x="7868026" y="2983530"/>
              <a:ext cx="3896831" cy="1569660"/>
            </a:xfrm>
            <a:prstGeom prst="rect">
              <a:avLst/>
            </a:prstGeom>
          </p:spPr>
          <p:txBody>
            <a:bodyPr wrap="square">
              <a:spAutoFit/>
            </a:bodyPr>
            <a:lstStyle/>
            <a:p>
              <a:pPr algn="ctr"/>
              <a:r>
                <a:rPr lang="en-US" sz="3200" i="1" dirty="0">
                  <a:latin typeface="Yu Gothic UI" panose="020B0500000000000000" pitchFamily="34" charset="-128"/>
                  <a:ea typeface="Yu Gothic UI" panose="020B0500000000000000" pitchFamily="34" charset="-128"/>
                </a:rPr>
                <a:t>How do you choose the cell size?</a:t>
              </a:r>
            </a:p>
            <a:p>
              <a:pPr algn="ctr"/>
              <a:endParaRPr lang="nb-NO" sz="3200" dirty="0">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25879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12" name="Rectangle 11"/>
          <p:cNvSpPr/>
          <p:nvPr/>
        </p:nvSpPr>
        <p:spPr>
          <a:xfrm>
            <a:off x="1348902" y="2309515"/>
            <a:ext cx="7405991" cy="400110"/>
          </a:xfrm>
          <a:prstGeom prst="rect">
            <a:avLst/>
          </a:prstGeom>
        </p:spPr>
        <p:txBody>
          <a:bodyPr wrap="square">
            <a:spAutoFit/>
          </a:bodyPr>
          <a:lstStyle/>
          <a:p>
            <a:r>
              <a:rPr lang="en-GB" sz="2000" i="1" dirty="0">
                <a:solidFill>
                  <a:schemeClr val="bg1">
                    <a:lumMod val="50000"/>
                  </a:schemeClr>
                </a:solidFill>
                <a:latin typeface="Yu Gothic UI" panose="020B0500000000000000" pitchFamily="34" charset="-128"/>
                <a:ea typeface="Yu Gothic UI" panose="020B0500000000000000" pitchFamily="34" charset="-128"/>
              </a:rPr>
              <a:t>Raster consideration: Resolution</a:t>
            </a:r>
            <a:endParaRPr lang="en-GB" sz="2000" dirty="0">
              <a:solidFill>
                <a:schemeClr val="bg1">
                  <a:lumMod val="50000"/>
                </a:schemeClr>
              </a:solidFill>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rotWithShape="1">
          <a:blip r:embed="rId3"/>
          <a:srcRect b="2248"/>
          <a:stretch/>
        </p:blipFill>
        <p:spPr>
          <a:xfrm>
            <a:off x="1348902" y="2709625"/>
            <a:ext cx="4677428" cy="2300120"/>
          </a:xfrm>
          <a:prstGeom prst="rect">
            <a:avLst/>
          </a:prstGeom>
        </p:spPr>
      </p:pic>
      <p:sp>
        <p:nvSpPr>
          <p:cNvPr id="3" name="Rectangle 2"/>
          <p:cNvSpPr/>
          <p:nvPr/>
        </p:nvSpPr>
        <p:spPr>
          <a:xfrm>
            <a:off x="6411309" y="2605558"/>
            <a:ext cx="5631533" cy="923330"/>
          </a:xfrm>
          <a:prstGeom prst="rect">
            <a:avLst/>
          </a:prstGeom>
        </p:spPr>
        <p:txBody>
          <a:bodyPr wrap="square">
            <a:spAutoFit/>
          </a:bodyPr>
          <a:lstStyle/>
          <a:p>
            <a:r>
              <a:rPr lang="en-US" u="sng" dirty="0">
                <a:latin typeface="Yu Gothic UI" panose="020B0500000000000000" pitchFamily="34" charset="-128"/>
                <a:ea typeface="Yu Gothic UI" panose="020B0500000000000000" pitchFamily="34" charset="-128"/>
              </a:rPr>
              <a:t>Remember</a:t>
            </a:r>
            <a:r>
              <a:rPr lang="en-US" dirty="0">
                <a:latin typeface="Yu Gothic UI" panose="020B0500000000000000" pitchFamily="34" charset="-128"/>
                <a:ea typeface="Yu Gothic UI" panose="020B0500000000000000" pitchFamily="34" charset="-128"/>
              </a:rPr>
              <a:t>: raster resolution is a tradeoff</a:t>
            </a:r>
            <a:r>
              <a:rPr lang="en-US" i="1" dirty="0">
                <a:latin typeface="Yu Gothic UI" panose="020B0500000000000000" pitchFamily="34" charset="-128"/>
                <a:ea typeface="Yu Gothic UI" panose="020B0500000000000000" pitchFamily="34" charset="-128"/>
              </a:rPr>
              <a:t> </a:t>
            </a:r>
            <a:r>
              <a:rPr lang="en-US" dirty="0">
                <a:latin typeface="Yu Gothic UI" panose="020B0500000000000000" pitchFamily="34" charset="-128"/>
                <a:ea typeface="Yu Gothic UI" panose="020B0500000000000000" pitchFamily="34" charset="-128"/>
              </a:rPr>
              <a:t>between the </a:t>
            </a:r>
            <a:r>
              <a:rPr lang="en-US" b="1" dirty="0">
                <a:latin typeface="Yu Gothic UI" panose="020B0500000000000000" pitchFamily="34" charset="-128"/>
                <a:ea typeface="Yu Gothic UI" panose="020B0500000000000000" pitchFamily="34" charset="-128"/>
              </a:rPr>
              <a:t>information you want to convey </a:t>
            </a:r>
            <a:r>
              <a:rPr lang="en-US" dirty="0">
                <a:latin typeface="Yu Gothic UI" panose="020B0500000000000000" pitchFamily="34" charset="-128"/>
                <a:ea typeface="Yu Gothic UI" panose="020B0500000000000000" pitchFamily="34" charset="-128"/>
              </a:rPr>
              <a:t>and the </a:t>
            </a:r>
            <a:r>
              <a:rPr lang="en-US" b="1" dirty="0">
                <a:latin typeface="Yu Gothic UI" panose="020B0500000000000000" pitchFamily="34" charset="-128"/>
                <a:ea typeface="Yu Gothic UI" panose="020B0500000000000000" pitchFamily="34" charset="-128"/>
              </a:rPr>
              <a:t>size (and processing time) </a:t>
            </a:r>
            <a:r>
              <a:rPr lang="en-US" dirty="0">
                <a:latin typeface="Yu Gothic UI" panose="020B0500000000000000" pitchFamily="34" charset="-128"/>
                <a:ea typeface="Yu Gothic UI" panose="020B0500000000000000" pitchFamily="34" charset="-128"/>
              </a:rPr>
              <a:t>of the file you are dealing with.</a:t>
            </a:r>
            <a:endParaRPr lang="nb-NO" dirty="0">
              <a:latin typeface="Yu Gothic UI" panose="020B0500000000000000" pitchFamily="34" charset="-128"/>
              <a:ea typeface="Yu Gothic UI" panose="020B0500000000000000" pitchFamily="34" charset="-128"/>
            </a:endParaRPr>
          </a:p>
        </p:txBody>
      </p:sp>
      <p:sp>
        <p:nvSpPr>
          <p:cNvPr id="4" name="Rectangle 3"/>
          <p:cNvSpPr/>
          <p:nvPr/>
        </p:nvSpPr>
        <p:spPr>
          <a:xfrm>
            <a:off x="6101732" y="5693514"/>
            <a:ext cx="5976027" cy="646331"/>
          </a:xfrm>
          <a:prstGeom prst="rect">
            <a:avLst/>
          </a:prstGeom>
        </p:spPr>
        <p:txBody>
          <a:bodyPr wrap="square">
            <a:spAutoFit/>
          </a:bodyPr>
          <a:lstStyle/>
          <a:p>
            <a:r>
              <a:rPr lang="en-US" dirty="0">
                <a:latin typeface="Yu Gothic UI" panose="020B0500000000000000" pitchFamily="34" charset="-128"/>
                <a:ea typeface="Yu Gothic UI" panose="020B0500000000000000" pitchFamily="34" charset="-128"/>
              </a:rPr>
              <a:t>To </a:t>
            </a:r>
            <a:r>
              <a:rPr lang="en-US" b="1" u="sng" dirty="0">
                <a:latin typeface="Yu Gothic UI" panose="020B0500000000000000" pitchFamily="34" charset="-128"/>
                <a:ea typeface="Yu Gothic UI" panose="020B0500000000000000" pitchFamily="34" charset="-128"/>
              </a:rPr>
              <a:t>DOUBLE</a:t>
            </a:r>
            <a:r>
              <a:rPr lang="en-US" b="1" dirty="0">
                <a:latin typeface="Yu Gothic UI" panose="020B0500000000000000" pitchFamily="34" charset="-128"/>
                <a:ea typeface="Yu Gothic UI" panose="020B0500000000000000" pitchFamily="34" charset="-128"/>
              </a:rPr>
              <a:t> </a:t>
            </a:r>
            <a:r>
              <a:rPr lang="en-US" dirty="0">
                <a:latin typeface="Yu Gothic UI" panose="020B0500000000000000" pitchFamily="34" charset="-128"/>
                <a:ea typeface="Yu Gothic UI" panose="020B0500000000000000" pitchFamily="34" charset="-128"/>
              </a:rPr>
              <a:t>the resolution, we have to </a:t>
            </a:r>
            <a:r>
              <a:rPr lang="en-US" b="1" u="sng" dirty="0">
                <a:latin typeface="Yu Gothic UI" panose="020B0500000000000000" pitchFamily="34" charset="-128"/>
                <a:ea typeface="Yu Gothic UI" panose="020B0500000000000000" pitchFamily="34" charset="-128"/>
              </a:rPr>
              <a:t>QUADRUPLE</a:t>
            </a:r>
            <a:r>
              <a:rPr lang="en-US" b="1" dirty="0">
                <a:latin typeface="Yu Gothic UI" panose="020B0500000000000000" pitchFamily="34" charset="-128"/>
                <a:ea typeface="Yu Gothic UI" panose="020B0500000000000000" pitchFamily="34" charset="-128"/>
              </a:rPr>
              <a:t> </a:t>
            </a:r>
            <a:r>
              <a:rPr lang="en-US" dirty="0">
                <a:latin typeface="Yu Gothic UI" panose="020B0500000000000000" pitchFamily="34" charset="-128"/>
                <a:ea typeface="Yu Gothic UI" panose="020B0500000000000000" pitchFamily="34" charset="-128"/>
              </a:rPr>
              <a:t>the cells. </a:t>
            </a:r>
            <a:r>
              <a:rPr lang="en-US" i="1" dirty="0">
                <a:latin typeface="Yu Gothic UI" panose="020B0500000000000000" pitchFamily="34" charset="-128"/>
                <a:ea typeface="Yu Gothic UI" panose="020B0500000000000000" pitchFamily="34" charset="-128"/>
              </a:rPr>
              <a:t>So be very careful, because files can get really big.</a:t>
            </a:r>
            <a:endParaRPr lang="en-US" dirty="0">
              <a:latin typeface="Yu Gothic UI" panose="020B0500000000000000" pitchFamily="34" charset="-128"/>
              <a:ea typeface="Yu Gothic UI" panose="020B0500000000000000" pitchFamily="34" charset="-128"/>
            </a:endParaRPr>
          </a:p>
        </p:txBody>
      </p:sp>
      <p:sp>
        <p:nvSpPr>
          <p:cNvPr id="8" name="Rectangle 7"/>
          <p:cNvSpPr/>
          <p:nvPr/>
        </p:nvSpPr>
        <p:spPr>
          <a:xfrm>
            <a:off x="7013644" y="4321538"/>
            <a:ext cx="1177046" cy="1177046"/>
          </a:xfrm>
          <a:prstGeom prst="rect">
            <a:avLst/>
          </a:prstGeom>
          <a:solidFill>
            <a:srgbClr val="486B9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ctangle 8"/>
          <p:cNvSpPr/>
          <p:nvPr/>
        </p:nvSpPr>
        <p:spPr>
          <a:xfrm>
            <a:off x="6673076" y="3681285"/>
            <a:ext cx="1869423" cy="369332"/>
          </a:xfrm>
          <a:prstGeom prst="rect">
            <a:avLst/>
          </a:prstGeom>
        </p:spPr>
        <p:txBody>
          <a:bodyPr wrap="none">
            <a:spAutoFit/>
          </a:bodyPr>
          <a:lstStyle/>
          <a:p>
            <a:r>
              <a:rPr lang="en-US" b="1" dirty="0">
                <a:latin typeface="Yu Gothic UI" panose="020B0500000000000000" pitchFamily="34" charset="-128"/>
                <a:ea typeface="Yu Gothic UI" panose="020B0500000000000000" pitchFamily="34" charset="-128"/>
              </a:rPr>
              <a:t>“1 m resolution”</a:t>
            </a:r>
            <a:endParaRPr lang="nb-NO" dirty="0"/>
          </a:p>
        </p:txBody>
      </p:sp>
      <p:sp>
        <p:nvSpPr>
          <p:cNvPr id="14" name="Rectangle 13"/>
          <p:cNvSpPr/>
          <p:nvPr/>
        </p:nvSpPr>
        <p:spPr>
          <a:xfrm>
            <a:off x="7296634" y="3952206"/>
            <a:ext cx="633507" cy="369332"/>
          </a:xfrm>
          <a:prstGeom prst="rect">
            <a:avLst/>
          </a:prstGeom>
        </p:spPr>
        <p:txBody>
          <a:bodyPr wrap="none">
            <a:spAutoFit/>
          </a:bodyPr>
          <a:lstStyle/>
          <a:p>
            <a:r>
              <a:rPr lang="en-US" dirty="0">
                <a:latin typeface="Yu Gothic UI" panose="020B0500000000000000" pitchFamily="34" charset="-128"/>
                <a:ea typeface="Yu Gothic UI" panose="020B0500000000000000" pitchFamily="34" charset="-128"/>
              </a:rPr>
              <a:t>1 m </a:t>
            </a:r>
            <a:endParaRPr lang="nb-NO" dirty="0"/>
          </a:p>
        </p:txBody>
      </p:sp>
      <p:sp>
        <p:nvSpPr>
          <p:cNvPr id="18" name="Rectangle 17"/>
          <p:cNvSpPr/>
          <p:nvPr/>
        </p:nvSpPr>
        <p:spPr>
          <a:xfrm>
            <a:off x="8239377" y="4735659"/>
            <a:ext cx="633507" cy="369332"/>
          </a:xfrm>
          <a:prstGeom prst="rect">
            <a:avLst/>
          </a:prstGeom>
        </p:spPr>
        <p:txBody>
          <a:bodyPr wrap="none">
            <a:spAutoFit/>
          </a:bodyPr>
          <a:lstStyle/>
          <a:p>
            <a:r>
              <a:rPr lang="en-US" dirty="0">
                <a:latin typeface="Yu Gothic UI" panose="020B0500000000000000" pitchFamily="34" charset="-128"/>
                <a:ea typeface="Yu Gothic UI" panose="020B0500000000000000" pitchFamily="34" charset="-128"/>
              </a:rPr>
              <a:t>1 m </a:t>
            </a:r>
            <a:endParaRPr lang="nb-NO" dirty="0"/>
          </a:p>
        </p:txBody>
      </p:sp>
      <p:sp>
        <p:nvSpPr>
          <p:cNvPr id="19" name="Rectangle 18"/>
          <p:cNvSpPr/>
          <p:nvPr/>
        </p:nvSpPr>
        <p:spPr>
          <a:xfrm>
            <a:off x="9430314" y="4321538"/>
            <a:ext cx="1177046" cy="1177046"/>
          </a:xfrm>
          <a:prstGeom prst="rect">
            <a:avLst/>
          </a:prstGeom>
          <a:solidFill>
            <a:srgbClr val="486B9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Rectangle 20"/>
          <p:cNvSpPr/>
          <p:nvPr/>
        </p:nvSpPr>
        <p:spPr>
          <a:xfrm>
            <a:off x="9089746" y="3681285"/>
            <a:ext cx="2089033" cy="369332"/>
          </a:xfrm>
          <a:prstGeom prst="rect">
            <a:avLst/>
          </a:prstGeom>
        </p:spPr>
        <p:txBody>
          <a:bodyPr wrap="none">
            <a:spAutoFit/>
          </a:bodyPr>
          <a:lstStyle/>
          <a:p>
            <a:r>
              <a:rPr lang="en-US" b="1" dirty="0">
                <a:latin typeface="Yu Gothic UI" panose="020B0500000000000000" pitchFamily="34" charset="-128"/>
                <a:ea typeface="Yu Gothic UI" panose="020B0500000000000000" pitchFamily="34" charset="-128"/>
              </a:rPr>
              <a:t>“0.5 m resolution”</a:t>
            </a:r>
            <a:endParaRPr lang="nb-NO" dirty="0"/>
          </a:p>
        </p:txBody>
      </p:sp>
      <p:sp>
        <p:nvSpPr>
          <p:cNvPr id="22" name="Rectangle 21"/>
          <p:cNvSpPr/>
          <p:nvPr/>
        </p:nvSpPr>
        <p:spPr>
          <a:xfrm>
            <a:off x="9713304" y="3952206"/>
            <a:ext cx="633507" cy="369332"/>
          </a:xfrm>
          <a:prstGeom prst="rect">
            <a:avLst/>
          </a:prstGeom>
        </p:spPr>
        <p:txBody>
          <a:bodyPr wrap="none">
            <a:spAutoFit/>
          </a:bodyPr>
          <a:lstStyle/>
          <a:p>
            <a:r>
              <a:rPr lang="en-US" dirty="0">
                <a:latin typeface="Yu Gothic UI" panose="020B0500000000000000" pitchFamily="34" charset="-128"/>
                <a:ea typeface="Yu Gothic UI" panose="020B0500000000000000" pitchFamily="34" charset="-128"/>
              </a:rPr>
              <a:t>1 m </a:t>
            </a:r>
            <a:endParaRPr lang="nb-NO" dirty="0"/>
          </a:p>
        </p:txBody>
      </p:sp>
      <p:sp>
        <p:nvSpPr>
          <p:cNvPr id="23" name="Rectangle 22"/>
          <p:cNvSpPr/>
          <p:nvPr/>
        </p:nvSpPr>
        <p:spPr>
          <a:xfrm>
            <a:off x="10656047" y="4735659"/>
            <a:ext cx="633507" cy="369332"/>
          </a:xfrm>
          <a:prstGeom prst="rect">
            <a:avLst/>
          </a:prstGeom>
        </p:spPr>
        <p:txBody>
          <a:bodyPr wrap="none">
            <a:spAutoFit/>
          </a:bodyPr>
          <a:lstStyle/>
          <a:p>
            <a:r>
              <a:rPr lang="en-US" dirty="0">
                <a:latin typeface="Yu Gothic UI" panose="020B0500000000000000" pitchFamily="34" charset="-128"/>
                <a:ea typeface="Yu Gothic UI" panose="020B0500000000000000" pitchFamily="34" charset="-128"/>
              </a:rPr>
              <a:t>1 m </a:t>
            </a:r>
            <a:endParaRPr lang="nb-NO" dirty="0"/>
          </a:p>
        </p:txBody>
      </p:sp>
      <p:cxnSp>
        <p:nvCxnSpPr>
          <p:cNvPr id="24" name="Straight Connector 23"/>
          <p:cNvCxnSpPr>
            <a:stCxn id="19" idx="0"/>
            <a:endCxn id="19" idx="2"/>
          </p:cNvCxnSpPr>
          <p:nvPr/>
        </p:nvCxnSpPr>
        <p:spPr>
          <a:xfrm>
            <a:off x="10018837" y="4321538"/>
            <a:ext cx="0" cy="117704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1"/>
            <a:endCxn id="19" idx="3"/>
          </p:cNvCxnSpPr>
          <p:nvPr/>
        </p:nvCxnSpPr>
        <p:spPr>
          <a:xfrm>
            <a:off x="9430314" y="4910061"/>
            <a:ext cx="117704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30621" y="1252832"/>
            <a:ext cx="11561379" cy="1015663"/>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Rasterization</a:t>
            </a:r>
            <a:r>
              <a:rPr lang="en-US" altLang="nb-NO" sz="3200" dirty="0">
                <a:latin typeface="Yu Gothic UI" panose="020B0500000000000000" pitchFamily="34" charset="-128"/>
                <a:ea typeface="Yu Gothic UI" panose="020B0500000000000000" pitchFamily="34" charset="-128"/>
              </a:rPr>
              <a:t> (convert Vector to Raster): </a:t>
            </a:r>
            <a:r>
              <a:rPr lang="en-US" altLang="nb-NO" sz="3200" b="1" dirty="0">
                <a:solidFill>
                  <a:srgbClr val="FF0000"/>
                </a:solidFill>
                <a:latin typeface="Yu Gothic UI" panose="020B0500000000000000" pitchFamily="34" charset="-128"/>
                <a:ea typeface="Yu Gothic UI" panose="020B0500000000000000" pitchFamily="34" charset="-128"/>
              </a:rPr>
              <a:t>Point to Raster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 most common data model conversion that you will encounter</a:t>
            </a:r>
            <a:endParaRPr lang="en-GB" altLang="nb-NO" sz="1100" dirty="0">
              <a:solidFill>
                <a:prstClr val="black"/>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297851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8" name="Picture 7"/>
          <p:cNvPicPr>
            <a:picLocks noChangeAspect="1"/>
          </p:cNvPicPr>
          <p:nvPr/>
        </p:nvPicPr>
        <p:blipFill>
          <a:blip r:embed="rId3"/>
          <a:stretch>
            <a:fillRect/>
          </a:stretch>
        </p:blipFill>
        <p:spPr>
          <a:xfrm>
            <a:off x="1257347" y="2814034"/>
            <a:ext cx="3633613" cy="3875854"/>
          </a:xfrm>
          <a:prstGeom prst="rect">
            <a:avLst/>
          </a:prstGeom>
        </p:spPr>
      </p:pic>
      <p:sp>
        <p:nvSpPr>
          <p:cNvPr id="13" name="Rectangle 12"/>
          <p:cNvSpPr/>
          <p:nvPr/>
        </p:nvSpPr>
        <p:spPr>
          <a:xfrm>
            <a:off x="1348902" y="2348268"/>
            <a:ext cx="9225064" cy="400110"/>
          </a:xfrm>
          <a:prstGeom prst="rect">
            <a:avLst/>
          </a:prstGeom>
        </p:spPr>
        <p:txBody>
          <a:bodyPr wrap="square">
            <a:spAutoFit/>
          </a:bodyPr>
          <a:lstStyle/>
          <a:p>
            <a:r>
              <a:rPr lang="en-US" sz="2000" dirty="0">
                <a:solidFill>
                  <a:schemeClr val="bg1">
                    <a:lumMod val="50000"/>
                  </a:schemeClr>
                </a:solidFill>
                <a:latin typeface="Yu Gothic UI" panose="020B0500000000000000" pitchFamily="34" charset="-128"/>
                <a:ea typeface="Yu Gothic UI" panose="020B0500000000000000" pitchFamily="34" charset="-128"/>
              </a:rPr>
              <a:t>Examples using different options for the cell assignment method in ArcMap</a:t>
            </a:r>
          </a:p>
        </p:txBody>
      </p:sp>
      <p:sp>
        <p:nvSpPr>
          <p:cNvPr id="14" name="Rectangle 13"/>
          <p:cNvSpPr/>
          <p:nvPr/>
        </p:nvSpPr>
        <p:spPr>
          <a:xfrm>
            <a:off x="630621" y="1252832"/>
            <a:ext cx="11561379" cy="1015663"/>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Rasterization</a:t>
            </a:r>
            <a:r>
              <a:rPr lang="en-US" altLang="nb-NO" sz="3200" dirty="0">
                <a:latin typeface="Yu Gothic UI" panose="020B0500000000000000" pitchFamily="34" charset="-128"/>
                <a:ea typeface="Yu Gothic UI" panose="020B0500000000000000" pitchFamily="34" charset="-128"/>
              </a:rPr>
              <a:t> (convert Vector to Raster): </a:t>
            </a:r>
            <a:r>
              <a:rPr lang="en-US" altLang="nb-NO" sz="3200" b="1" dirty="0">
                <a:solidFill>
                  <a:srgbClr val="FF0000"/>
                </a:solidFill>
                <a:latin typeface="Yu Gothic UI" panose="020B0500000000000000" pitchFamily="34" charset="-128"/>
                <a:ea typeface="Yu Gothic UI" panose="020B0500000000000000" pitchFamily="34" charset="-128"/>
              </a:rPr>
              <a:t>Point to Raster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 most common data model conversion that you will encounter</a:t>
            </a:r>
            <a:endParaRPr lang="en-GB" altLang="nb-NO" sz="1100" dirty="0">
              <a:solidFill>
                <a:prstClr val="black"/>
              </a:solidFill>
              <a:latin typeface="Yu Gothic UI" panose="020B0500000000000000" pitchFamily="34" charset="-128"/>
              <a:ea typeface="Yu Gothic UI" panose="020B0500000000000000" pitchFamily="34" charset="-128"/>
            </a:endParaRPr>
          </a:p>
        </p:txBody>
      </p:sp>
      <p:sp>
        <p:nvSpPr>
          <p:cNvPr id="4" name="Rounded Rectangle 3"/>
          <p:cNvSpPr/>
          <p:nvPr/>
        </p:nvSpPr>
        <p:spPr>
          <a:xfrm>
            <a:off x="1257347" y="2814034"/>
            <a:ext cx="3633613" cy="37722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7" name="Group 16"/>
          <p:cNvGrpSpPr/>
          <p:nvPr/>
        </p:nvGrpSpPr>
        <p:grpSpPr>
          <a:xfrm>
            <a:off x="5556015" y="3583415"/>
            <a:ext cx="4913863" cy="2403439"/>
            <a:chOff x="7325280" y="3316898"/>
            <a:chExt cx="3742700" cy="2403439"/>
          </a:xfrm>
        </p:grpSpPr>
        <p:sp>
          <p:nvSpPr>
            <p:cNvPr id="18" name="Rounded Rectangle 17"/>
            <p:cNvSpPr/>
            <p:nvPr/>
          </p:nvSpPr>
          <p:spPr>
            <a:xfrm>
              <a:off x="7325280" y="3316898"/>
              <a:ext cx="3742700" cy="2232169"/>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Rectangle 18"/>
            <p:cNvSpPr/>
            <p:nvPr/>
          </p:nvSpPr>
          <p:spPr>
            <a:xfrm>
              <a:off x="7325280" y="3473568"/>
              <a:ext cx="3638644" cy="2246769"/>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when more than one feature falls within a cell, which method  do you use to assign a value to the cell?</a:t>
              </a:r>
              <a:endParaRPr lang="nb-NO" sz="2800" dirty="0">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406712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51678"/>
          <a:stretch/>
        </p:blipFill>
        <p:spPr>
          <a:xfrm>
            <a:off x="5066763" y="2828153"/>
            <a:ext cx="7057143" cy="1859258"/>
          </a:xfrm>
          <a:prstGeom prst="rect">
            <a:avLst/>
          </a:prstGeom>
        </p:spPr>
      </p:pic>
      <p:pic>
        <p:nvPicPr>
          <p:cNvPr id="8" name="Picture 7"/>
          <p:cNvPicPr>
            <a:picLocks noChangeAspect="1"/>
          </p:cNvPicPr>
          <p:nvPr/>
        </p:nvPicPr>
        <p:blipFill>
          <a:blip r:embed="rId4"/>
          <a:stretch>
            <a:fillRect/>
          </a:stretch>
        </p:blipFill>
        <p:spPr>
          <a:xfrm>
            <a:off x="1257347" y="2814034"/>
            <a:ext cx="3633613" cy="3875854"/>
          </a:xfrm>
          <a:prstGeom prst="rect">
            <a:avLst/>
          </a:prstGeom>
        </p:spPr>
      </p:pic>
      <p:sp>
        <p:nvSpPr>
          <p:cNvPr id="9" name="Rectangle 8"/>
          <p:cNvSpPr/>
          <p:nvPr/>
        </p:nvSpPr>
        <p:spPr>
          <a:xfrm>
            <a:off x="10282137" y="5601649"/>
            <a:ext cx="1712068" cy="938719"/>
          </a:xfrm>
          <a:prstGeom prst="rect">
            <a:avLst/>
          </a:prstGeom>
        </p:spPr>
        <p:txBody>
          <a:bodyPr wrap="square">
            <a:spAutoFit/>
          </a:bodyPr>
          <a:lstStyle/>
          <a:p>
            <a:r>
              <a:rPr lang="nb-NO" sz="1100" i="1" dirty="0">
                <a:latin typeface="Yu Gothic UI" panose="020B0500000000000000" pitchFamily="34" charset="-128"/>
                <a:ea typeface="Yu Gothic UI" panose="020B0500000000000000" pitchFamily="34" charset="-128"/>
                <a:hlinkClick r:id="rId5"/>
              </a:rPr>
              <a:t>https://pro.arcgis.com/en/pro-app/latest/tool-reference/conversion/point-to-raster.htm</a:t>
            </a:r>
            <a:endParaRPr lang="nb-NO" sz="1100" i="1" dirty="0">
              <a:latin typeface="Yu Gothic UI" panose="020B0500000000000000" pitchFamily="34" charset="-128"/>
              <a:ea typeface="Yu Gothic UI" panose="020B0500000000000000" pitchFamily="34" charset="-128"/>
            </a:endParaRPr>
          </a:p>
          <a:p>
            <a:endParaRPr lang="nb-NO" sz="1100" i="1" dirty="0">
              <a:latin typeface="Yu Gothic UI" panose="020B0500000000000000" pitchFamily="34" charset="-128"/>
              <a:ea typeface="Yu Gothic UI" panose="020B0500000000000000" pitchFamily="34" charset="-128"/>
            </a:endParaRPr>
          </a:p>
        </p:txBody>
      </p:sp>
      <p:sp>
        <p:nvSpPr>
          <p:cNvPr id="13" name="Rectangle 12"/>
          <p:cNvSpPr/>
          <p:nvPr/>
        </p:nvSpPr>
        <p:spPr>
          <a:xfrm>
            <a:off x="1348902" y="2348268"/>
            <a:ext cx="9225064" cy="400110"/>
          </a:xfrm>
          <a:prstGeom prst="rect">
            <a:avLst/>
          </a:prstGeom>
        </p:spPr>
        <p:txBody>
          <a:bodyPr wrap="square">
            <a:spAutoFit/>
          </a:bodyPr>
          <a:lstStyle/>
          <a:p>
            <a:r>
              <a:rPr lang="en-US" sz="2000" dirty="0">
                <a:solidFill>
                  <a:schemeClr val="bg1">
                    <a:lumMod val="50000"/>
                  </a:schemeClr>
                </a:solidFill>
                <a:latin typeface="Yu Gothic UI" panose="020B0500000000000000" pitchFamily="34" charset="-128"/>
                <a:ea typeface="Yu Gothic UI" panose="020B0500000000000000" pitchFamily="34" charset="-128"/>
              </a:rPr>
              <a:t>Examples using different options for the cell assignment method in ArcMap</a:t>
            </a:r>
          </a:p>
        </p:txBody>
      </p:sp>
      <p:sp>
        <p:nvSpPr>
          <p:cNvPr id="14" name="Rectangle 13"/>
          <p:cNvSpPr/>
          <p:nvPr/>
        </p:nvSpPr>
        <p:spPr>
          <a:xfrm>
            <a:off x="630621" y="1252832"/>
            <a:ext cx="11561379" cy="1015663"/>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Rasterization</a:t>
            </a:r>
            <a:r>
              <a:rPr lang="en-US" altLang="nb-NO" sz="3200" dirty="0">
                <a:latin typeface="Yu Gothic UI" panose="020B0500000000000000" pitchFamily="34" charset="-128"/>
                <a:ea typeface="Yu Gothic UI" panose="020B0500000000000000" pitchFamily="34" charset="-128"/>
              </a:rPr>
              <a:t> (convert Vector to Raster): </a:t>
            </a:r>
            <a:r>
              <a:rPr lang="en-US" altLang="nb-NO" sz="3200" b="1" dirty="0">
                <a:solidFill>
                  <a:srgbClr val="FF0000"/>
                </a:solidFill>
                <a:latin typeface="Yu Gothic UI" panose="020B0500000000000000" pitchFamily="34" charset="-128"/>
                <a:ea typeface="Yu Gothic UI" panose="020B0500000000000000" pitchFamily="34" charset="-128"/>
              </a:rPr>
              <a:t>Point to Raster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 most common data model conversion that you will encounter</a:t>
            </a:r>
            <a:endParaRPr lang="en-GB" altLang="nb-NO" sz="1100" dirty="0">
              <a:solidFill>
                <a:prstClr val="black"/>
              </a:solidFill>
              <a:latin typeface="Yu Gothic UI" panose="020B0500000000000000" pitchFamily="34" charset="-128"/>
              <a:ea typeface="Yu Gothic UI" panose="020B0500000000000000" pitchFamily="34" charset="-128"/>
            </a:endParaRPr>
          </a:p>
        </p:txBody>
      </p:sp>
      <p:sp>
        <p:nvSpPr>
          <p:cNvPr id="4" name="Rounded Rectangle 3"/>
          <p:cNvSpPr/>
          <p:nvPr/>
        </p:nvSpPr>
        <p:spPr>
          <a:xfrm>
            <a:off x="1257347" y="2814034"/>
            <a:ext cx="3633613" cy="37722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ounded Rectangle 15"/>
          <p:cNvSpPr/>
          <p:nvPr/>
        </p:nvSpPr>
        <p:spPr>
          <a:xfrm>
            <a:off x="7946519" y="2802802"/>
            <a:ext cx="4047686" cy="87414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342994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8" name="Picture 7"/>
          <p:cNvPicPr>
            <a:picLocks noChangeAspect="1"/>
          </p:cNvPicPr>
          <p:nvPr/>
        </p:nvPicPr>
        <p:blipFill>
          <a:blip r:embed="rId3"/>
          <a:stretch>
            <a:fillRect/>
          </a:stretch>
        </p:blipFill>
        <p:spPr>
          <a:xfrm>
            <a:off x="1257347" y="2814034"/>
            <a:ext cx="3633613" cy="3875854"/>
          </a:xfrm>
          <a:prstGeom prst="rect">
            <a:avLst/>
          </a:prstGeom>
        </p:spPr>
      </p:pic>
      <p:sp>
        <p:nvSpPr>
          <p:cNvPr id="11" name="Oval 10"/>
          <p:cNvSpPr/>
          <p:nvPr/>
        </p:nvSpPr>
        <p:spPr>
          <a:xfrm>
            <a:off x="1081544" y="3068586"/>
            <a:ext cx="3809416" cy="9352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p:cNvSpPr/>
          <p:nvPr/>
        </p:nvSpPr>
        <p:spPr>
          <a:xfrm>
            <a:off x="1081544" y="4250010"/>
            <a:ext cx="3897317" cy="5446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4" name="Straight Arrow Connector 13"/>
          <p:cNvCxnSpPr>
            <a:cxnSpLocks/>
            <a:stCxn id="11" idx="6"/>
          </p:cNvCxnSpPr>
          <p:nvPr/>
        </p:nvCxnSpPr>
        <p:spPr>
          <a:xfrm flipV="1">
            <a:off x="4890960" y="3531140"/>
            <a:ext cx="332793" cy="5068"/>
          </a:xfrm>
          <a:prstGeom prst="straightConnector1">
            <a:avLst/>
          </a:prstGeom>
          <a:ln w="25400">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944317" y="4505160"/>
            <a:ext cx="332793" cy="882"/>
          </a:xfrm>
          <a:prstGeom prst="straightConnector1">
            <a:avLst/>
          </a:prstGeom>
          <a:ln w="25400">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5277110" y="2828152"/>
            <a:ext cx="2582839" cy="2716614"/>
          </a:xfrm>
          <a:prstGeom prst="roundRect">
            <a:avLst>
              <a:gd name="adj" fmla="val 9888"/>
            </a:avLst>
          </a:prstGeom>
          <a:solidFill>
            <a:schemeClr val="bg1">
              <a:alpha val="98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Rectangle 12"/>
          <p:cNvSpPr/>
          <p:nvPr/>
        </p:nvSpPr>
        <p:spPr>
          <a:xfrm>
            <a:off x="5330468" y="2872710"/>
            <a:ext cx="2831038" cy="2639184"/>
          </a:xfrm>
          <a:prstGeom prst="rect">
            <a:avLst/>
          </a:prstGeom>
          <a:noFill/>
        </p:spPr>
        <p:txBody>
          <a:bodyPr wrap="square">
            <a:spAutoFit/>
          </a:bodyPr>
          <a:lstStyle/>
          <a:p>
            <a:r>
              <a:rPr lang="en-US" b="1" dirty="0">
                <a:latin typeface="Yu Gothic UI" panose="020B0500000000000000" pitchFamily="34" charset="-128"/>
                <a:ea typeface="Yu Gothic UI" panose="020B0500000000000000" pitchFamily="34" charset="-128"/>
              </a:rPr>
              <a:t>Common methods:</a:t>
            </a:r>
          </a:p>
          <a:p>
            <a:endParaRPr lang="en-US" sz="1050" b="1" dirty="0">
              <a:latin typeface="Yu Gothic UI" panose="020B0500000000000000" pitchFamily="34" charset="-128"/>
              <a:ea typeface="Yu Gothic UI" panose="020B0500000000000000" pitchFamily="34" charset="-128"/>
            </a:endParaRPr>
          </a:p>
          <a:p>
            <a:r>
              <a:rPr lang="en-US" b="1" dirty="0">
                <a:latin typeface="Yu Gothic UI" panose="020B0500000000000000" pitchFamily="34" charset="-128"/>
                <a:ea typeface="Yu Gothic UI" panose="020B0500000000000000" pitchFamily="34" charset="-128"/>
              </a:rPr>
              <a:t>Most frequent:</a:t>
            </a:r>
          </a:p>
          <a:p>
            <a:r>
              <a:rPr lang="en-US" dirty="0">
                <a:latin typeface="Yu Gothic UI" panose="020B0500000000000000" pitchFamily="34" charset="-128"/>
                <a:ea typeface="Yu Gothic UI" panose="020B0500000000000000" pitchFamily="34" charset="-128"/>
              </a:rPr>
              <a:t>categorical data (land cover type)</a:t>
            </a:r>
            <a:endParaRPr lang="en-US" sz="1200" dirty="0">
              <a:latin typeface="Yu Gothic UI" panose="020B0500000000000000" pitchFamily="34" charset="-128"/>
              <a:ea typeface="Yu Gothic UI" panose="020B0500000000000000" pitchFamily="34" charset="-128"/>
            </a:endParaRPr>
          </a:p>
          <a:p>
            <a:endParaRPr lang="en-US" sz="1100" dirty="0">
              <a:latin typeface="Yu Gothic UI" panose="020B0500000000000000" pitchFamily="34" charset="-128"/>
              <a:ea typeface="Yu Gothic UI" panose="020B0500000000000000" pitchFamily="34" charset="-128"/>
            </a:endParaRPr>
          </a:p>
          <a:p>
            <a:r>
              <a:rPr lang="nb-NO" b="1" dirty="0" err="1">
                <a:latin typeface="Yu Gothic UI" panose="020B0500000000000000" pitchFamily="34" charset="-128"/>
                <a:ea typeface="Yu Gothic UI" panose="020B0500000000000000" pitchFamily="34" charset="-128"/>
              </a:rPr>
              <a:t>Mean</a:t>
            </a:r>
            <a:r>
              <a:rPr lang="nb-NO" b="1" dirty="0">
                <a:latin typeface="Yu Gothic UI" panose="020B0500000000000000" pitchFamily="34" charset="-128"/>
                <a:ea typeface="Yu Gothic UI" panose="020B0500000000000000" pitchFamily="34" charset="-128"/>
              </a:rPr>
              <a:t>: </a:t>
            </a:r>
          </a:p>
          <a:p>
            <a:r>
              <a:rPr lang="nb-NO" dirty="0" err="1">
                <a:latin typeface="Yu Gothic UI" panose="020B0500000000000000" pitchFamily="34" charset="-128"/>
                <a:ea typeface="Yu Gothic UI" panose="020B0500000000000000" pitchFamily="34" charset="-128"/>
              </a:rPr>
              <a:t>continuous</a:t>
            </a:r>
            <a:r>
              <a:rPr lang="nb-NO" dirty="0">
                <a:latin typeface="Yu Gothic UI" panose="020B0500000000000000" pitchFamily="34" charset="-128"/>
                <a:ea typeface="Yu Gothic UI" panose="020B0500000000000000" pitchFamily="34" charset="-128"/>
              </a:rPr>
              <a:t> data (</a:t>
            </a:r>
            <a:r>
              <a:rPr lang="nb-NO" dirty="0" err="1">
                <a:latin typeface="Yu Gothic UI" panose="020B0500000000000000" pitchFamily="34" charset="-128"/>
                <a:ea typeface="Yu Gothic UI" panose="020B0500000000000000" pitchFamily="34" charset="-128"/>
              </a:rPr>
              <a:t>elevation</a:t>
            </a:r>
            <a:r>
              <a:rPr lang="nb-NO" dirty="0">
                <a:latin typeface="Yu Gothic UI" panose="020B0500000000000000" pitchFamily="34" charset="-128"/>
                <a:ea typeface="Yu Gothic UI" panose="020B0500000000000000" pitchFamily="34" charset="-128"/>
              </a:rPr>
              <a:t>, temp, </a:t>
            </a:r>
            <a:r>
              <a:rPr lang="nb-NO" dirty="0" err="1">
                <a:latin typeface="Yu Gothic UI" panose="020B0500000000000000" pitchFamily="34" charset="-128"/>
                <a:ea typeface="Yu Gothic UI" panose="020B0500000000000000" pitchFamily="34" charset="-128"/>
              </a:rPr>
              <a:t>precipitation</a:t>
            </a:r>
            <a:r>
              <a:rPr lang="nb-NO" dirty="0">
                <a:latin typeface="Yu Gothic UI" panose="020B0500000000000000" pitchFamily="34" charset="-128"/>
                <a:ea typeface="Yu Gothic UI" panose="020B0500000000000000" pitchFamily="34" charset="-128"/>
              </a:rPr>
              <a:t>)</a:t>
            </a:r>
          </a:p>
        </p:txBody>
      </p:sp>
      <p:sp>
        <p:nvSpPr>
          <p:cNvPr id="19" name="Rectangle 18"/>
          <p:cNvSpPr/>
          <p:nvPr/>
        </p:nvSpPr>
        <p:spPr>
          <a:xfrm>
            <a:off x="630621" y="1252832"/>
            <a:ext cx="11561379" cy="1015663"/>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Rasterization</a:t>
            </a:r>
            <a:r>
              <a:rPr lang="en-US" altLang="nb-NO" sz="3200" dirty="0">
                <a:latin typeface="Yu Gothic UI" panose="020B0500000000000000" pitchFamily="34" charset="-128"/>
                <a:ea typeface="Yu Gothic UI" panose="020B0500000000000000" pitchFamily="34" charset="-128"/>
              </a:rPr>
              <a:t> (convert Vector to Raster): </a:t>
            </a:r>
            <a:r>
              <a:rPr lang="en-US" altLang="nb-NO" sz="3200" b="1" dirty="0">
                <a:solidFill>
                  <a:srgbClr val="FF0000"/>
                </a:solidFill>
                <a:latin typeface="Yu Gothic UI" panose="020B0500000000000000" pitchFamily="34" charset="-128"/>
                <a:ea typeface="Yu Gothic UI" panose="020B0500000000000000" pitchFamily="34" charset="-128"/>
              </a:rPr>
              <a:t>Point to Raster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 most common data model conversion that you will encounter</a:t>
            </a:r>
            <a:endParaRPr lang="en-GB" altLang="nb-NO" sz="1100" dirty="0">
              <a:solidFill>
                <a:prstClr val="black"/>
              </a:solidFill>
              <a:latin typeface="Yu Gothic UI" panose="020B0500000000000000" pitchFamily="34" charset="-128"/>
              <a:ea typeface="Yu Gothic UI" panose="020B0500000000000000" pitchFamily="34" charset="-128"/>
            </a:endParaRPr>
          </a:p>
        </p:txBody>
      </p:sp>
      <p:sp>
        <p:nvSpPr>
          <p:cNvPr id="20" name="Rectangle 19"/>
          <p:cNvSpPr/>
          <p:nvPr/>
        </p:nvSpPr>
        <p:spPr>
          <a:xfrm>
            <a:off x="1348902" y="2348268"/>
            <a:ext cx="9225064" cy="400110"/>
          </a:xfrm>
          <a:prstGeom prst="rect">
            <a:avLst/>
          </a:prstGeom>
        </p:spPr>
        <p:txBody>
          <a:bodyPr wrap="square">
            <a:spAutoFit/>
          </a:bodyPr>
          <a:lstStyle/>
          <a:p>
            <a:r>
              <a:rPr lang="en-US" sz="2000" dirty="0">
                <a:solidFill>
                  <a:schemeClr val="bg1">
                    <a:lumMod val="50000"/>
                  </a:schemeClr>
                </a:solidFill>
                <a:latin typeface="Yu Gothic UI" panose="020B0500000000000000" pitchFamily="34" charset="-128"/>
                <a:ea typeface="Yu Gothic UI" panose="020B0500000000000000" pitchFamily="34" charset="-128"/>
              </a:rPr>
              <a:t>Examples using different options for the cell assignment method</a:t>
            </a:r>
          </a:p>
        </p:txBody>
      </p:sp>
    </p:spTree>
    <p:extLst>
      <p:ext uri="{BB962C8B-B14F-4D97-AF65-F5344CB8AC3E}">
        <p14:creationId xmlns:p14="http://schemas.microsoft.com/office/powerpoint/2010/main" val="2563551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1692771"/>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Rasterization</a:t>
            </a:r>
            <a:r>
              <a:rPr lang="en-US" altLang="nb-NO" sz="3200" dirty="0">
                <a:latin typeface="Yu Gothic UI" panose="020B0500000000000000" pitchFamily="34" charset="-128"/>
                <a:ea typeface="Yu Gothic UI" panose="020B0500000000000000" pitchFamily="34" charset="-128"/>
              </a:rPr>
              <a:t> (convert Vector to Raster): </a:t>
            </a:r>
            <a:r>
              <a:rPr lang="en-US" altLang="nb-NO" sz="3200" b="1" dirty="0">
                <a:solidFill>
                  <a:srgbClr val="FF0000"/>
                </a:solidFill>
                <a:latin typeface="Yu Gothic UI" panose="020B0500000000000000" pitchFamily="34" charset="-128"/>
                <a:ea typeface="Yu Gothic UI" panose="020B0500000000000000" pitchFamily="34" charset="-128"/>
              </a:rPr>
              <a:t>Polygon to Raster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Why we might want to do this?</a:t>
            </a:r>
          </a:p>
          <a:p>
            <a:pPr marL="1457325" lvl="2" indent="-457200">
              <a:buFont typeface="+mj-lt"/>
              <a:buAutoNum type="arabicPeriod"/>
            </a:pPr>
            <a:r>
              <a:rPr lang="en-US" altLang="nb-NO" sz="2200" dirty="0">
                <a:solidFill>
                  <a:prstClr val="black"/>
                </a:solidFill>
                <a:latin typeface="Yu Gothic UI" panose="020B0500000000000000" pitchFamily="34" charset="-128"/>
                <a:ea typeface="Yu Gothic UI" panose="020B0500000000000000" pitchFamily="34" charset="-128"/>
              </a:rPr>
              <a:t>because doing geometry calculations on vector data is slow over big areas</a:t>
            </a:r>
          </a:p>
          <a:p>
            <a:pPr marL="1457325" lvl="2" indent="-457200">
              <a:buFont typeface="+mj-lt"/>
              <a:buAutoNum type="arabicPeriod"/>
            </a:pPr>
            <a:r>
              <a:rPr lang="en-US" altLang="nb-NO" sz="2200" dirty="0">
                <a:solidFill>
                  <a:prstClr val="black"/>
                </a:solidFill>
                <a:latin typeface="Yu Gothic UI" panose="020B0500000000000000" pitchFamily="34" charset="-128"/>
                <a:ea typeface="Yu Gothic UI" panose="020B0500000000000000" pitchFamily="34" charset="-128"/>
              </a:rPr>
              <a:t>because we often want to compute changes from one attribute to another</a:t>
            </a:r>
            <a:endParaRPr lang="en-GB" altLang="nb-NO" sz="22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6518469" y="2894698"/>
            <a:ext cx="3942105" cy="369332"/>
          </a:xfrm>
          <a:prstGeom prst="rect">
            <a:avLst/>
          </a:prstGeom>
        </p:spPr>
        <p:txBody>
          <a:bodyPr wrap="none">
            <a:spAutoFit/>
          </a:bodyPr>
          <a:lstStyle/>
          <a:p>
            <a:r>
              <a:rPr lang="en-US" i="1" dirty="0">
                <a:solidFill>
                  <a:schemeClr val="tx1">
                    <a:lumMod val="50000"/>
                    <a:lumOff val="50000"/>
                  </a:schemeClr>
                </a:solidFill>
                <a:latin typeface="Yu Gothic UI" panose="020B0500000000000000" pitchFamily="34" charset="-128"/>
                <a:ea typeface="Yu Gothic UI" panose="020B0500000000000000" pitchFamily="34" charset="-128"/>
              </a:rPr>
              <a:t>Polygon representation of land cover</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4" name="Rectangle 3"/>
          <p:cNvSpPr/>
          <p:nvPr/>
        </p:nvSpPr>
        <p:spPr>
          <a:xfrm>
            <a:off x="2096580" y="6134483"/>
            <a:ext cx="2178802" cy="307777"/>
          </a:xfrm>
          <a:prstGeom prst="rect">
            <a:avLst/>
          </a:prstGeom>
        </p:spPr>
        <p:txBody>
          <a:bodyPr wrap="none">
            <a:spAutoFit/>
          </a:bodyPr>
          <a:lstStyle/>
          <a:p>
            <a:r>
              <a:rPr lang="nb-NO" sz="1400" i="1" dirty="0">
                <a:latin typeface="Yu Gothic UI" panose="020B0500000000000000" pitchFamily="34" charset="-128"/>
                <a:ea typeface="Yu Gothic UI" panose="020B0500000000000000" pitchFamily="34" charset="-128"/>
              </a:rPr>
              <a:t>Source: </a:t>
            </a:r>
            <a:r>
              <a:rPr lang="nb-NO" sz="1400" i="1" dirty="0" err="1">
                <a:latin typeface="Yu Gothic UI" panose="020B0500000000000000" pitchFamily="34" charset="-128"/>
                <a:ea typeface="Yu Gothic UI" panose="020B0500000000000000" pitchFamily="34" charset="-128"/>
              </a:rPr>
              <a:t>Fortin</a:t>
            </a:r>
            <a:r>
              <a:rPr lang="nb-NO" sz="1400" i="1" dirty="0">
                <a:latin typeface="Yu Gothic UI" panose="020B0500000000000000" pitchFamily="34" charset="-128"/>
                <a:ea typeface="Yu Gothic UI" panose="020B0500000000000000" pitchFamily="34" charset="-128"/>
              </a:rPr>
              <a:t> et al., 2018</a:t>
            </a:r>
          </a:p>
        </p:txBody>
      </p:sp>
      <p:pic>
        <p:nvPicPr>
          <p:cNvPr id="7" name="Picture 6"/>
          <p:cNvPicPr>
            <a:picLocks noChangeAspect="1"/>
          </p:cNvPicPr>
          <p:nvPr/>
        </p:nvPicPr>
        <p:blipFill>
          <a:blip r:embed="rId3"/>
          <a:stretch>
            <a:fillRect/>
          </a:stretch>
        </p:blipFill>
        <p:spPr>
          <a:xfrm>
            <a:off x="2214604" y="3209166"/>
            <a:ext cx="8393412" cy="2925317"/>
          </a:xfrm>
          <a:prstGeom prst="rect">
            <a:avLst/>
          </a:prstGeom>
        </p:spPr>
      </p:pic>
    </p:spTree>
    <p:extLst>
      <p:ext uri="{BB962C8B-B14F-4D97-AF65-F5344CB8AC3E}">
        <p14:creationId xmlns:p14="http://schemas.microsoft.com/office/powerpoint/2010/main" val="393957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1692771"/>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Rasterization</a:t>
            </a:r>
            <a:r>
              <a:rPr lang="en-US" altLang="nb-NO" sz="3200" dirty="0">
                <a:latin typeface="Yu Gothic UI" panose="020B0500000000000000" pitchFamily="34" charset="-128"/>
                <a:ea typeface="Yu Gothic UI" panose="020B0500000000000000" pitchFamily="34" charset="-128"/>
              </a:rPr>
              <a:t> (convert Vector to Raster): </a:t>
            </a:r>
            <a:r>
              <a:rPr lang="en-US" altLang="nb-NO" sz="3200" b="1" dirty="0">
                <a:solidFill>
                  <a:srgbClr val="FF0000"/>
                </a:solidFill>
                <a:latin typeface="Yu Gothic UI" panose="020B0500000000000000" pitchFamily="34" charset="-128"/>
                <a:ea typeface="Yu Gothic UI" panose="020B0500000000000000" pitchFamily="34" charset="-128"/>
              </a:rPr>
              <a:t>Polygon to Raster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Why we might want to do this?</a:t>
            </a:r>
          </a:p>
          <a:p>
            <a:pPr marL="1457325" lvl="2" indent="-457200">
              <a:buFont typeface="+mj-lt"/>
              <a:buAutoNum type="arabicPeriod"/>
            </a:pPr>
            <a:r>
              <a:rPr lang="en-US" altLang="nb-NO" sz="2200" dirty="0">
                <a:solidFill>
                  <a:prstClr val="black"/>
                </a:solidFill>
                <a:latin typeface="Yu Gothic UI" panose="020B0500000000000000" pitchFamily="34" charset="-128"/>
                <a:ea typeface="Yu Gothic UI" panose="020B0500000000000000" pitchFamily="34" charset="-128"/>
              </a:rPr>
              <a:t>because doing geometry calculations on vector data is slow over big areas</a:t>
            </a:r>
          </a:p>
          <a:p>
            <a:pPr marL="1457325" lvl="2" indent="-457200">
              <a:buFont typeface="+mj-lt"/>
              <a:buAutoNum type="arabicPeriod"/>
            </a:pPr>
            <a:r>
              <a:rPr lang="en-US" altLang="nb-NO" sz="2200" dirty="0">
                <a:solidFill>
                  <a:prstClr val="black"/>
                </a:solidFill>
                <a:latin typeface="Yu Gothic UI" panose="020B0500000000000000" pitchFamily="34" charset="-128"/>
                <a:ea typeface="Yu Gothic UI" panose="020B0500000000000000" pitchFamily="34" charset="-128"/>
              </a:rPr>
              <a:t>because we often want to compute changes from one attribute to another</a:t>
            </a:r>
            <a:endParaRPr lang="en-GB" altLang="nb-NO" sz="22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a:blip r:embed="rId3"/>
          <a:stretch>
            <a:fillRect/>
          </a:stretch>
        </p:blipFill>
        <p:spPr>
          <a:xfrm>
            <a:off x="1312685" y="3005451"/>
            <a:ext cx="4402943" cy="3302207"/>
          </a:xfrm>
          <a:prstGeom prst="rect">
            <a:avLst/>
          </a:prstGeom>
        </p:spPr>
      </p:pic>
      <p:sp>
        <p:nvSpPr>
          <p:cNvPr id="8" name="Rectangle 7"/>
          <p:cNvSpPr/>
          <p:nvPr/>
        </p:nvSpPr>
        <p:spPr>
          <a:xfrm>
            <a:off x="6245157" y="2902229"/>
            <a:ext cx="5836596" cy="1523494"/>
          </a:xfrm>
          <a:prstGeom prst="rect">
            <a:avLst/>
          </a:prstGeom>
        </p:spPr>
        <p:txBody>
          <a:bodyPr wrap="square">
            <a:spAutoFit/>
          </a:bodyPr>
          <a:lstStyle/>
          <a:p>
            <a:endParaRPr lang="en-US" sz="900" dirty="0">
              <a:solidFill>
                <a:srgbClr val="FFFFFF"/>
              </a:solidFill>
              <a:latin typeface="Yu Gothic UI" panose="020B0500000000000000" pitchFamily="34" charset="-128"/>
              <a:ea typeface="Yu Gothic UI" panose="020B0500000000000000" pitchFamily="34" charset="-128"/>
            </a:endParaRPr>
          </a:p>
          <a:p>
            <a:r>
              <a:rPr lang="en-US" dirty="0">
                <a:solidFill>
                  <a:srgbClr val="FFFFFF"/>
                </a:solidFill>
                <a:latin typeface="Yu Gothic UI" panose="020B0500000000000000" pitchFamily="34" charset="-128"/>
                <a:ea typeface="Yu Gothic UI" panose="020B0500000000000000" pitchFamily="34" charset="-128"/>
              </a:rPr>
              <a:t>The attribute field of the input polygon that you want your raster to represent</a:t>
            </a:r>
          </a:p>
          <a:p>
            <a:endParaRPr lang="en-US" sz="1050" dirty="0">
              <a:solidFill>
                <a:srgbClr val="FFFFFF"/>
              </a:solidFill>
              <a:latin typeface="Yu Gothic UI" panose="020B0500000000000000" pitchFamily="34" charset="-128"/>
              <a:ea typeface="Yu Gothic UI" panose="020B0500000000000000" pitchFamily="34" charset="-128"/>
            </a:endParaRPr>
          </a:p>
          <a:p>
            <a:r>
              <a:rPr lang="en-GB" dirty="0">
                <a:solidFill>
                  <a:schemeClr val="bg1"/>
                </a:solidFill>
                <a:latin typeface="Yu Gothic UI" panose="020B0500000000000000" pitchFamily="34" charset="-128"/>
                <a:ea typeface="Yu Gothic UI" panose="020B0500000000000000" pitchFamily="34" charset="-128"/>
              </a:rPr>
              <a:t>Cell assignment method. </a:t>
            </a:r>
            <a:r>
              <a:rPr lang="en-US" dirty="0">
                <a:solidFill>
                  <a:schemeClr val="bg1"/>
                </a:solidFill>
                <a:latin typeface="Yu Gothic UI" panose="020B0500000000000000" pitchFamily="34" charset="-128"/>
                <a:ea typeface="Yu Gothic UI" panose="020B0500000000000000" pitchFamily="34" charset="-128"/>
              </a:rPr>
              <a:t>What happens if there’s more than one polygon in the resulting raster cell?!</a:t>
            </a:r>
            <a:endParaRPr lang="nb-NO" dirty="0">
              <a:solidFill>
                <a:schemeClr val="bg1"/>
              </a:solidFill>
              <a:latin typeface="Yu Gothic UI" panose="020B0500000000000000" pitchFamily="34" charset="-128"/>
              <a:ea typeface="Yu Gothic UI" panose="020B0500000000000000" pitchFamily="34" charset="-128"/>
            </a:endParaRPr>
          </a:p>
        </p:txBody>
      </p:sp>
      <p:cxnSp>
        <p:nvCxnSpPr>
          <p:cNvPr id="10" name="Straight Arrow Connector 9"/>
          <p:cNvCxnSpPr/>
          <p:nvPr/>
        </p:nvCxnSpPr>
        <p:spPr>
          <a:xfrm flipV="1">
            <a:off x="5436375" y="3309420"/>
            <a:ext cx="844350" cy="1141846"/>
          </a:xfrm>
          <a:prstGeom prst="straightConnector1">
            <a:avLst/>
          </a:prstGeom>
          <a:ln w="25400">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408845" y="4042824"/>
            <a:ext cx="840681" cy="1259351"/>
          </a:xfrm>
          <a:prstGeom prst="straightConnector1">
            <a:avLst/>
          </a:prstGeom>
          <a:ln w="25400">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344" y="5084600"/>
            <a:ext cx="1258554" cy="1384995"/>
          </a:xfrm>
          <a:prstGeom prst="rect">
            <a:avLst/>
          </a:prstGeom>
        </p:spPr>
        <p:txBody>
          <a:bodyPr wrap="square">
            <a:spAutoFit/>
          </a:bodyPr>
          <a:lstStyle/>
          <a:p>
            <a:r>
              <a:rPr lang="nb-NO" sz="1200" dirty="0">
                <a:latin typeface="Yu Gothic UI" panose="020B0500000000000000" pitchFamily="34" charset="-128"/>
                <a:ea typeface="Yu Gothic UI" panose="020B0500000000000000" pitchFamily="34" charset="-128"/>
                <a:hlinkClick r:id="rId4"/>
              </a:rPr>
              <a:t>https://pro.arcgis.com/en/pro-app/latest/tool-reference/conversion/polygon-to-raster</a:t>
            </a:r>
            <a:endParaRPr lang="nb-NO" sz="1200" dirty="0">
              <a:latin typeface="Yu Gothic UI" panose="020B0500000000000000" pitchFamily="34" charset="-128"/>
              <a:ea typeface="Yu Gothic UI" panose="020B0500000000000000" pitchFamily="34" charset="-128"/>
            </a:endParaRPr>
          </a:p>
          <a:p>
            <a:endParaRPr lang="nb-NO" sz="1200" dirty="0">
              <a:latin typeface="Yu Gothic UI" panose="020B0500000000000000" pitchFamily="34" charset="-128"/>
              <a:ea typeface="Yu Gothic UI" panose="020B0500000000000000" pitchFamily="34" charset="-128"/>
            </a:endParaRPr>
          </a:p>
        </p:txBody>
      </p:sp>
      <p:sp>
        <p:nvSpPr>
          <p:cNvPr id="25" name="Rectangle 24"/>
          <p:cNvSpPr/>
          <p:nvPr/>
        </p:nvSpPr>
        <p:spPr>
          <a:xfrm>
            <a:off x="2332314" y="5723258"/>
            <a:ext cx="3232725" cy="646331"/>
          </a:xfrm>
          <a:prstGeom prst="rect">
            <a:avLst/>
          </a:prstGeom>
        </p:spPr>
        <p:txBody>
          <a:bodyPr wrap="square">
            <a:spAutoFit/>
          </a:bodyPr>
          <a:lstStyle/>
          <a:p>
            <a:r>
              <a:rPr lang="en-US" dirty="0">
                <a:solidFill>
                  <a:schemeClr val="tx1">
                    <a:lumMod val="65000"/>
                    <a:lumOff val="35000"/>
                  </a:schemeClr>
                </a:solidFill>
                <a:latin typeface="Yu Gothic UI" panose="020B0500000000000000" pitchFamily="34" charset="-128"/>
                <a:ea typeface="Yu Gothic UI" panose="020B0500000000000000" pitchFamily="34" charset="-128"/>
              </a:rPr>
              <a:t>cell size (or resolution)</a:t>
            </a:r>
          </a:p>
          <a:p>
            <a:r>
              <a:rPr lang="en-US" dirty="0">
                <a:solidFill>
                  <a:schemeClr val="tx1">
                    <a:lumMod val="65000"/>
                    <a:lumOff val="35000"/>
                  </a:schemeClr>
                </a:solidFill>
                <a:latin typeface="Yu Gothic UI" panose="020B0500000000000000" pitchFamily="34" charset="-128"/>
                <a:ea typeface="Yu Gothic UI" panose="020B0500000000000000" pitchFamily="34" charset="-128"/>
              </a:rPr>
              <a:t>do we want the output raster</a:t>
            </a:r>
            <a:endParaRPr lang="nb-NO" dirty="0">
              <a:solidFill>
                <a:schemeClr val="tx1">
                  <a:lumMod val="65000"/>
                  <a:lumOff val="35000"/>
                </a:schemeClr>
              </a:solidFill>
            </a:endParaRPr>
          </a:p>
        </p:txBody>
      </p:sp>
      <p:grpSp>
        <p:nvGrpSpPr>
          <p:cNvPr id="14" name="Group 13"/>
          <p:cNvGrpSpPr/>
          <p:nvPr/>
        </p:nvGrpSpPr>
        <p:grpSpPr>
          <a:xfrm>
            <a:off x="6637456" y="4379557"/>
            <a:ext cx="5087566" cy="2052591"/>
            <a:chOff x="6637456" y="4379557"/>
            <a:chExt cx="5087566" cy="2052591"/>
          </a:xfrm>
        </p:grpSpPr>
        <p:sp>
          <p:nvSpPr>
            <p:cNvPr id="15" name="Rectangle 14"/>
            <p:cNvSpPr/>
            <p:nvPr/>
          </p:nvSpPr>
          <p:spPr>
            <a:xfrm>
              <a:off x="6637456" y="4379557"/>
              <a:ext cx="5087566" cy="2006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550" y="4426270"/>
              <a:ext cx="4182894" cy="1751811"/>
            </a:xfrm>
            <a:prstGeom prst="rect">
              <a:avLst/>
            </a:prstGeom>
          </p:spPr>
        </p:pic>
        <p:sp>
          <p:nvSpPr>
            <p:cNvPr id="21" name="Rectangle 20"/>
            <p:cNvSpPr/>
            <p:nvPr/>
          </p:nvSpPr>
          <p:spPr>
            <a:xfrm>
              <a:off x="6637456" y="6093594"/>
              <a:ext cx="5087566" cy="338554"/>
            </a:xfrm>
            <a:prstGeom prst="rect">
              <a:avLst/>
            </a:prstGeom>
          </p:spPr>
          <p:txBody>
            <a:bodyPr wrap="square">
              <a:spAutoFit/>
            </a:bodyPr>
            <a:lstStyle/>
            <a:p>
              <a:r>
                <a:rPr lang="en-US" sz="1600" dirty="0">
                  <a:solidFill>
                    <a:schemeClr val="tx1">
                      <a:lumMod val="65000"/>
                      <a:lumOff val="35000"/>
                    </a:schemeClr>
                  </a:solidFill>
                  <a:latin typeface="Yu Gothic UI" panose="020B0500000000000000" pitchFamily="34" charset="-128"/>
                  <a:ea typeface="Yu Gothic UI" panose="020B0500000000000000" pitchFamily="34" charset="-128"/>
                </a:rPr>
                <a:t>Illustration of six polygons that fall within a single cell</a:t>
              </a:r>
              <a:endParaRPr lang="nb-NO" sz="1600" dirty="0">
                <a:solidFill>
                  <a:schemeClr val="tx1">
                    <a:lumMod val="65000"/>
                    <a:lumOff val="35000"/>
                  </a:schemeClr>
                </a:solidFill>
              </a:endParaRPr>
            </a:p>
          </p:txBody>
        </p:sp>
      </p:grpSp>
    </p:spTree>
    <p:extLst>
      <p:ext uri="{BB962C8B-B14F-4D97-AF65-F5344CB8AC3E}">
        <p14:creationId xmlns:p14="http://schemas.microsoft.com/office/powerpoint/2010/main" val="314702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584775"/>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rPr>
              <a:t>Vectorization</a:t>
            </a:r>
            <a:r>
              <a:rPr lang="en-US" altLang="nb-NO" sz="3200" dirty="0">
                <a:latin typeface="Yu Gothic UI" panose="020B0500000000000000" pitchFamily="34" charset="-128"/>
                <a:ea typeface="Yu Gothic UI" panose="020B0500000000000000" pitchFamily="34" charset="-128"/>
              </a:rPr>
              <a:t> (convert Raster to Vector)</a:t>
            </a:r>
            <a:endParaRPr lang="en-US" altLang="nb-NO" sz="3200" b="1" dirty="0">
              <a:solidFill>
                <a:srgbClr val="FF0000"/>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557924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75"/>
          <p:cNvSpPr txBox="1">
            <a:spLocks noGrp="1"/>
          </p:cNvSpPr>
          <p:nvPr>
            <p:ph type="sldNum" idx="12"/>
          </p:nvPr>
        </p:nvSpPr>
        <p:spPr>
          <a:xfrm>
            <a:off x="11266367" y="6263528"/>
            <a:ext cx="599469"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no-NO"/>
              <a:t>Side </a:t>
            </a:r>
            <a:fld id="{00000000-1234-1234-1234-123412341234}" type="slidenum">
              <a:rPr lang="no-NO"/>
              <a:t>2</a:t>
            </a:fld>
            <a:endParaRPr/>
          </a:p>
        </p:txBody>
      </p:sp>
      <p:sp>
        <p:nvSpPr>
          <p:cNvPr id="716" name="Google Shape;716;p75"/>
          <p:cNvSpPr txBox="1">
            <a:spLocks noGrp="1"/>
          </p:cNvSpPr>
          <p:nvPr>
            <p:ph type="title"/>
          </p:nvPr>
        </p:nvSpPr>
        <p:spPr>
          <a:xfrm>
            <a:off x="500979" y="346706"/>
            <a:ext cx="11471910" cy="54265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500"/>
              <a:buFont typeface="Arial"/>
              <a:buNone/>
            </a:pPr>
            <a:r>
              <a:rPr lang="nb-NO" b="1" dirty="0">
                <a:solidFill>
                  <a:srgbClr val="1F7F79"/>
                </a:solidFill>
                <a:latin typeface="Yu Gothic" panose="020B0400000000000000" pitchFamily="34" charset="-128"/>
                <a:ea typeface="Yu Gothic" panose="020B0400000000000000" pitchFamily="34" charset="-128"/>
              </a:rPr>
              <a:t>A simple </a:t>
            </a:r>
            <a:br>
              <a:rPr lang="nb-NO" b="1" dirty="0">
                <a:solidFill>
                  <a:srgbClr val="1F7F79"/>
                </a:solidFill>
                <a:latin typeface="Yu Gothic" panose="020B0400000000000000" pitchFamily="34" charset="-128"/>
                <a:ea typeface="Yu Gothic" panose="020B0400000000000000" pitchFamily="34" charset="-128"/>
              </a:rPr>
            </a:br>
            <a:r>
              <a:rPr lang="nb-NO" b="1" dirty="0" err="1" smtClean="0">
                <a:solidFill>
                  <a:srgbClr val="1F7F79"/>
                </a:solidFill>
                <a:latin typeface="Yu Gothic" panose="020B0400000000000000" pitchFamily="34" charset="-128"/>
                <a:ea typeface="Yu Gothic" panose="020B0400000000000000" pitchFamily="34" charset="-128"/>
              </a:rPr>
              <a:t>example</a:t>
            </a:r>
            <a:endParaRPr b="1" dirty="0">
              <a:solidFill>
                <a:srgbClr val="1F7F79"/>
              </a:solidFill>
              <a:latin typeface="Yu Gothic" panose="020B0400000000000000" pitchFamily="34" charset="-128"/>
              <a:ea typeface="Yu Gothic" panose="020B0400000000000000" pitchFamily="34" charset="-128"/>
            </a:endParaRPr>
          </a:p>
        </p:txBody>
      </p:sp>
      <p:sp>
        <p:nvSpPr>
          <p:cNvPr id="718" name="Google Shape;718;p75"/>
          <p:cNvSpPr txBox="1"/>
          <p:nvPr/>
        </p:nvSpPr>
        <p:spPr>
          <a:xfrm>
            <a:off x="248300" y="1805075"/>
            <a:ext cx="6099600" cy="1670100"/>
          </a:xfrm>
          <a:prstGeom prst="rect">
            <a:avLst/>
          </a:prstGeom>
          <a:noFill/>
          <a:ln>
            <a:noFill/>
          </a:ln>
        </p:spPr>
        <p:txBody>
          <a:bodyPr spcFirstLastPara="1" wrap="square" lIns="91425" tIns="91425" rIns="91425" bIns="91425" anchor="t" anchorCtr="0">
            <a:spAutoFit/>
          </a:bodyPr>
          <a:lstStyle/>
          <a:p>
            <a:pPr marL="288000" lvl="0" indent="0" algn="l" rtl="0">
              <a:spcBef>
                <a:spcPts val="0"/>
              </a:spcBef>
              <a:spcAft>
                <a:spcPts val="0"/>
              </a:spcAft>
              <a:buNone/>
            </a:pPr>
            <a:r>
              <a:rPr lang="no-NO" sz="2400" dirty="0">
                <a:solidFill>
                  <a:schemeClr val="dk1"/>
                </a:solidFill>
              </a:rPr>
              <a:t>→Geogra</a:t>
            </a:r>
            <a:r>
              <a:rPr lang="nb-NO" sz="2400" dirty="0" err="1">
                <a:solidFill>
                  <a:schemeClr val="dk1"/>
                </a:solidFill>
              </a:rPr>
              <a:t>phy</a:t>
            </a:r>
            <a:r>
              <a:rPr lang="nb-NO" sz="2400" dirty="0">
                <a:solidFill>
                  <a:schemeClr val="dk1"/>
                </a:solidFill>
              </a:rPr>
              <a:t> </a:t>
            </a:r>
            <a:r>
              <a:rPr lang="nb-NO" sz="2400" dirty="0" err="1">
                <a:solidFill>
                  <a:schemeClr val="dk1"/>
                </a:solidFill>
              </a:rPr>
              <a:t>question</a:t>
            </a:r>
            <a:r>
              <a:rPr lang="nb-NO" sz="2400" dirty="0">
                <a:solidFill>
                  <a:schemeClr val="dk1"/>
                </a:solidFill>
              </a:rPr>
              <a:t>?</a:t>
            </a:r>
            <a:endParaRPr sz="2400" dirty="0">
              <a:solidFill>
                <a:schemeClr val="dk1"/>
              </a:solidFill>
            </a:endParaRPr>
          </a:p>
          <a:p>
            <a:pPr marL="740733" lvl="1" indent="-342900" algn="l" rtl="0">
              <a:spcBef>
                <a:spcPts val="500"/>
              </a:spcBef>
              <a:spcAft>
                <a:spcPts val="0"/>
              </a:spcAft>
              <a:buClr>
                <a:schemeClr val="dk1"/>
              </a:buClr>
              <a:buSzPts val="2000"/>
              <a:buFont typeface="Noto Sans Symbols"/>
              <a:buChar char="▪"/>
            </a:pPr>
            <a:r>
              <a:rPr lang="nb-NO" sz="2000" dirty="0" err="1">
                <a:solidFill>
                  <a:schemeClr val="dk1"/>
                </a:solidFill>
              </a:rPr>
              <a:t>Where</a:t>
            </a:r>
            <a:r>
              <a:rPr lang="nb-NO" sz="2000" dirty="0">
                <a:solidFill>
                  <a:schemeClr val="dk1"/>
                </a:solidFill>
              </a:rPr>
              <a:t> </a:t>
            </a:r>
            <a:r>
              <a:rPr lang="nb-NO" sz="2000" dirty="0" err="1">
                <a:solidFill>
                  <a:schemeClr val="dk1"/>
                </a:solidFill>
              </a:rPr>
              <a:t>are</a:t>
            </a:r>
            <a:r>
              <a:rPr lang="nb-NO" sz="2000" dirty="0">
                <a:solidFill>
                  <a:schemeClr val="dk1"/>
                </a:solidFill>
              </a:rPr>
              <a:t> </a:t>
            </a:r>
            <a:r>
              <a:rPr lang="nb-NO" sz="2000" dirty="0" err="1">
                <a:solidFill>
                  <a:schemeClr val="dk1"/>
                </a:solidFill>
              </a:rPr>
              <a:t>glaciers</a:t>
            </a:r>
            <a:r>
              <a:rPr lang="nb-NO" sz="2000" dirty="0">
                <a:solidFill>
                  <a:schemeClr val="dk1"/>
                </a:solidFill>
              </a:rPr>
              <a:t> in </a:t>
            </a:r>
            <a:r>
              <a:rPr lang="nb-NO" sz="2000" dirty="0" err="1">
                <a:solidFill>
                  <a:schemeClr val="dk1"/>
                </a:solidFill>
              </a:rPr>
              <a:t>Fennoscnadia</a:t>
            </a:r>
            <a:r>
              <a:rPr lang="no-NO" sz="2000" dirty="0">
                <a:solidFill>
                  <a:schemeClr val="dk1"/>
                </a:solidFill>
              </a:rPr>
              <a:t>?</a:t>
            </a:r>
            <a:endParaRPr sz="2000" dirty="0">
              <a:solidFill>
                <a:schemeClr val="dk1"/>
              </a:solidFill>
            </a:endParaRPr>
          </a:p>
          <a:p>
            <a:pPr marL="740733" lvl="1" indent="-342900" algn="l" rtl="0">
              <a:spcBef>
                <a:spcPts val="500"/>
              </a:spcBef>
              <a:spcAft>
                <a:spcPts val="0"/>
              </a:spcAft>
              <a:buClr>
                <a:schemeClr val="dk1"/>
              </a:buClr>
              <a:buSzPts val="2000"/>
              <a:buFont typeface="Noto Sans Symbols"/>
              <a:buChar char="▪"/>
            </a:pPr>
            <a:r>
              <a:rPr lang="nb-NO" sz="2000" dirty="0">
                <a:solidFill>
                  <a:schemeClr val="dk1"/>
                </a:solidFill>
              </a:rPr>
              <a:t>How </a:t>
            </a:r>
            <a:r>
              <a:rPr lang="nb-NO" sz="2000" dirty="0" err="1">
                <a:solidFill>
                  <a:schemeClr val="dk1"/>
                </a:solidFill>
              </a:rPr>
              <a:t>many</a:t>
            </a:r>
            <a:r>
              <a:rPr lang="nb-NO" sz="2000" dirty="0">
                <a:solidFill>
                  <a:schemeClr val="dk1"/>
                </a:solidFill>
              </a:rPr>
              <a:t> </a:t>
            </a:r>
            <a:r>
              <a:rPr lang="nb-NO" sz="2000" dirty="0" err="1">
                <a:solidFill>
                  <a:schemeClr val="dk1"/>
                </a:solidFill>
              </a:rPr>
              <a:t>are</a:t>
            </a:r>
            <a:r>
              <a:rPr lang="nb-NO" sz="2000" dirty="0">
                <a:solidFill>
                  <a:schemeClr val="dk1"/>
                </a:solidFill>
              </a:rPr>
              <a:t> </a:t>
            </a:r>
            <a:r>
              <a:rPr lang="nb-NO" sz="2000" dirty="0" err="1">
                <a:solidFill>
                  <a:schemeClr val="dk1"/>
                </a:solidFill>
              </a:rPr>
              <a:t>there</a:t>
            </a:r>
            <a:r>
              <a:rPr lang="nb-NO" sz="2000" dirty="0">
                <a:solidFill>
                  <a:schemeClr val="dk1"/>
                </a:solidFill>
              </a:rPr>
              <a:t>?</a:t>
            </a:r>
            <a:r>
              <a:rPr lang="no-NO" sz="2000" dirty="0">
                <a:solidFill>
                  <a:schemeClr val="dk1"/>
                </a:solidFill>
              </a:rPr>
              <a:t>?</a:t>
            </a:r>
            <a:endParaRPr sz="2000" dirty="0">
              <a:solidFill>
                <a:schemeClr val="dk1"/>
              </a:solidFill>
            </a:endParaRPr>
          </a:p>
          <a:p>
            <a:pPr marL="740733" lvl="1" indent="-342900" algn="l" rtl="0">
              <a:spcBef>
                <a:spcPts val="500"/>
              </a:spcBef>
              <a:spcAft>
                <a:spcPts val="0"/>
              </a:spcAft>
              <a:buClr>
                <a:schemeClr val="dk1"/>
              </a:buClr>
              <a:buSzPts val="2000"/>
              <a:buFont typeface="Noto Sans Symbols"/>
              <a:buChar char="▪"/>
            </a:pPr>
            <a:r>
              <a:rPr lang="nb-NO" sz="2000" dirty="0">
                <a:solidFill>
                  <a:schemeClr val="dk1"/>
                </a:solidFill>
              </a:rPr>
              <a:t>In </a:t>
            </a:r>
            <a:r>
              <a:rPr lang="nb-NO" sz="2000" dirty="0" err="1">
                <a:solidFill>
                  <a:schemeClr val="dk1"/>
                </a:solidFill>
              </a:rPr>
              <a:t>which</a:t>
            </a:r>
            <a:r>
              <a:rPr lang="nb-NO" sz="2000" dirty="0">
                <a:solidFill>
                  <a:schemeClr val="dk1"/>
                </a:solidFill>
              </a:rPr>
              <a:t> area </a:t>
            </a:r>
            <a:r>
              <a:rPr lang="nb-NO" sz="2000" dirty="0" err="1">
                <a:solidFill>
                  <a:schemeClr val="dk1"/>
                </a:solidFill>
              </a:rPr>
              <a:t>are</a:t>
            </a:r>
            <a:r>
              <a:rPr lang="nb-NO" sz="2000" dirty="0">
                <a:solidFill>
                  <a:schemeClr val="dk1"/>
                </a:solidFill>
              </a:rPr>
              <a:t> </a:t>
            </a:r>
            <a:r>
              <a:rPr lang="nb-NO" sz="2000" dirty="0" err="1">
                <a:solidFill>
                  <a:schemeClr val="dk1"/>
                </a:solidFill>
              </a:rPr>
              <a:t>the</a:t>
            </a:r>
            <a:r>
              <a:rPr lang="nb-NO" sz="2000" dirty="0">
                <a:solidFill>
                  <a:schemeClr val="dk1"/>
                </a:solidFill>
              </a:rPr>
              <a:t> </a:t>
            </a:r>
            <a:r>
              <a:rPr lang="nb-NO" sz="2000" dirty="0" err="1">
                <a:solidFill>
                  <a:schemeClr val="dk1"/>
                </a:solidFill>
              </a:rPr>
              <a:t>biggest</a:t>
            </a:r>
            <a:r>
              <a:rPr lang="nb-NO" sz="2000" dirty="0">
                <a:solidFill>
                  <a:schemeClr val="dk1"/>
                </a:solidFill>
              </a:rPr>
              <a:t> </a:t>
            </a:r>
            <a:r>
              <a:rPr lang="nb-NO" sz="2000" dirty="0" err="1">
                <a:solidFill>
                  <a:schemeClr val="dk1"/>
                </a:solidFill>
              </a:rPr>
              <a:t>ones</a:t>
            </a:r>
            <a:r>
              <a:rPr lang="no-NO" sz="2000" dirty="0">
                <a:solidFill>
                  <a:schemeClr val="dk1"/>
                </a:solidFill>
              </a:rPr>
              <a:t>?</a:t>
            </a:r>
            <a:endParaRPr dirty="0"/>
          </a:p>
        </p:txBody>
      </p:sp>
      <p:pic>
        <p:nvPicPr>
          <p:cNvPr id="719" name="Google Shape;719;p75"/>
          <p:cNvPicPr preferRelativeResize="0"/>
          <p:nvPr/>
        </p:nvPicPr>
        <p:blipFill rotWithShape="1">
          <a:blip r:embed="rId3">
            <a:alphaModFix/>
          </a:blip>
          <a:srcRect b="10"/>
          <a:stretch/>
        </p:blipFill>
        <p:spPr>
          <a:xfrm>
            <a:off x="6860470" y="682145"/>
            <a:ext cx="5112419" cy="5245944"/>
          </a:xfrm>
          <a:prstGeom prst="rect">
            <a:avLst/>
          </a:prstGeom>
          <a:noFill/>
          <a:ln>
            <a:noFill/>
          </a:ln>
        </p:spPr>
      </p:pic>
      <p:pic>
        <p:nvPicPr>
          <p:cNvPr id="720" name="Google Shape;720;p75"/>
          <p:cNvPicPr preferRelativeResize="0"/>
          <p:nvPr/>
        </p:nvPicPr>
        <p:blipFill>
          <a:blip r:embed="rId4">
            <a:alphaModFix/>
          </a:blip>
          <a:stretch>
            <a:fillRect/>
          </a:stretch>
        </p:blipFill>
        <p:spPr>
          <a:xfrm>
            <a:off x="4619625" y="2630863"/>
            <a:ext cx="2952750" cy="390525"/>
          </a:xfrm>
          <a:prstGeom prst="rect">
            <a:avLst/>
          </a:prstGeom>
          <a:noFill/>
          <a:ln>
            <a:noFill/>
          </a:ln>
        </p:spPr>
      </p:pic>
      <p:pic>
        <p:nvPicPr>
          <p:cNvPr id="721" name="Google Shape;721;p75"/>
          <p:cNvPicPr preferRelativeResize="0"/>
          <p:nvPr/>
        </p:nvPicPr>
        <p:blipFill>
          <a:blip r:embed="rId5">
            <a:alphaModFix/>
          </a:blip>
          <a:stretch>
            <a:fillRect/>
          </a:stretch>
        </p:blipFill>
        <p:spPr>
          <a:xfrm>
            <a:off x="4218900" y="188100"/>
            <a:ext cx="4166118" cy="2091206"/>
          </a:xfrm>
          <a:prstGeom prst="rect">
            <a:avLst/>
          </a:prstGeom>
          <a:noFill/>
          <a:ln>
            <a:noFill/>
          </a:ln>
        </p:spPr>
      </p:pic>
      <p:sp>
        <p:nvSpPr>
          <p:cNvPr id="722" name="Google Shape;722;p75"/>
          <p:cNvSpPr txBox="1"/>
          <p:nvPr/>
        </p:nvSpPr>
        <p:spPr>
          <a:xfrm>
            <a:off x="8777175" y="134200"/>
            <a:ext cx="3133800" cy="6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o-NO" sz="2400" dirty="0">
                <a:solidFill>
                  <a:schemeClr val="dk1"/>
                </a:solidFill>
              </a:rPr>
              <a:t>Randolph Glacier Inventory </a:t>
            </a:r>
            <a:r>
              <a:rPr lang="nb-NO" sz="2400" dirty="0" err="1">
                <a:solidFill>
                  <a:schemeClr val="dk1"/>
                </a:solidFill>
              </a:rPr>
              <a:t>vector</a:t>
            </a:r>
            <a:r>
              <a:rPr lang="nb-NO" sz="2400" dirty="0">
                <a:solidFill>
                  <a:schemeClr val="dk1"/>
                </a:solidFill>
              </a:rPr>
              <a:t> file</a:t>
            </a:r>
            <a:endParaRPr sz="2400" dirty="0">
              <a:solidFill>
                <a:schemeClr val="dk1"/>
              </a:solidFill>
            </a:endParaRPr>
          </a:p>
        </p:txBody>
      </p:sp>
      <p:pic>
        <p:nvPicPr>
          <p:cNvPr id="723" name="Google Shape;723;p75"/>
          <p:cNvPicPr preferRelativeResize="0"/>
          <p:nvPr/>
        </p:nvPicPr>
        <p:blipFill>
          <a:blip r:embed="rId6">
            <a:alphaModFix/>
          </a:blip>
          <a:stretch>
            <a:fillRect/>
          </a:stretch>
        </p:blipFill>
        <p:spPr>
          <a:xfrm>
            <a:off x="1628249" y="3372982"/>
            <a:ext cx="4166124" cy="2711716"/>
          </a:xfrm>
          <a:prstGeom prst="rect">
            <a:avLst/>
          </a:prstGeom>
          <a:noFill/>
          <a:ln>
            <a:noFill/>
          </a:ln>
        </p:spPr>
      </p:pic>
      <p:cxnSp>
        <p:nvCxnSpPr>
          <p:cNvPr id="724" name="Google Shape;724;p75"/>
          <p:cNvCxnSpPr/>
          <p:nvPr/>
        </p:nvCxnSpPr>
        <p:spPr>
          <a:xfrm rot="10800000" flipH="1">
            <a:off x="5381725" y="2342025"/>
            <a:ext cx="3435600" cy="1684200"/>
          </a:xfrm>
          <a:prstGeom prst="straightConnector1">
            <a:avLst/>
          </a:prstGeom>
          <a:noFill/>
          <a:ln w="114300" cap="flat" cmpd="sng">
            <a:solidFill>
              <a:schemeClr val="dk2"/>
            </a:solidFill>
            <a:prstDash val="solid"/>
            <a:round/>
            <a:headEnd type="none" w="med" len="med"/>
            <a:tailEnd type="triangle" w="med" len="med"/>
          </a:ln>
        </p:spPr>
      </p:cxnSp>
      <p:cxnSp>
        <p:nvCxnSpPr>
          <p:cNvPr id="725" name="Google Shape;725;p75"/>
          <p:cNvCxnSpPr/>
          <p:nvPr/>
        </p:nvCxnSpPr>
        <p:spPr>
          <a:xfrm rot="10800000" flipH="1">
            <a:off x="5265700" y="4046400"/>
            <a:ext cx="2511600" cy="224700"/>
          </a:xfrm>
          <a:prstGeom prst="straightConnector1">
            <a:avLst/>
          </a:prstGeom>
          <a:noFill/>
          <a:ln w="1143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3719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1754326"/>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Vectorization</a:t>
            </a:r>
            <a:r>
              <a:rPr lang="en-US" altLang="nb-NO" sz="3200" dirty="0">
                <a:latin typeface="Yu Gothic UI" panose="020B0500000000000000" pitchFamily="34" charset="-128"/>
                <a:ea typeface="Yu Gothic UI" panose="020B0500000000000000" pitchFamily="34" charset="-128"/>
              </a:rPr>
              <a:t> (convert Raster to Vector): </a:t>
            </a:r>
            <a:r>
              <a:rPr lang="en-US" altLang="nb-NO" sz="3200" b="1" dirty="0">
                <a:solidFill>
                  <a:srgbClr val="FF0000"/>
                </a:solidFill>
                <a:latin typeface="Yu Gothic UI" panose="020B0500000000000000" pitchFamily="34" charset="-128"/>
                <a:ea typeface="Yu Gothic UI" panose="020B0500000000000000" pitchFamily="34" charset="-128"/>
              </a:rPr>
              <a:t>Raster to Point</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Use:</a:t>
            </a:r>
          </a:p>
          <a:p>
            <a:pPr marL="1350963" lvl="2" indent="-350838">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For displaying values differently</a:t>
            </a:r>
          </a:p>
          <a:p>
            <a:pPr marL="1350963" lvl="2" indent="-350838">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Further post-processing</a:t>
            </a:r>
            <a:r>
              <a:rPr lang="en-GB" altLang="nb-NO" sz="2400" dirty="0">
                <a:solidFill>
                  <a:prstClr val="black"/>
                </a:solidFill>
                <a:latin typeface="Yu Gothic UI" panose="020B0500000000000000" pitchFamily="34" charset="-128"/>
                <a:ea typeface="Yu Gothic UI" panose="020B0500000000000000" pitchFamily="34" charset="-128"/>
              </a:rPr>
              <a:t> of point data</a:t>
            </a:r>
            <a:r>
              <a:rPr lang="en-US" altLang="nb-NO" sz="2400" dirty="0">
                <a:solidFill>
                  <a:prstClr val="black"/>
                </a:solidFill>
                <a:latin typeface="Yu Gothic UI" panose="020B0500000000000000" pitchFamily="34" charset="-128"/>
                <a:ea typeface="Yu Gothic UI" panose="020B0500000000000000" pitchFamily="34" charset="-128"/>
              </a:rPr>
              <a:t>: e.g. elevation data convert to point</a:t>
            </a:r>
            <a:endParaRPr lang="en-GB" altLang="nb-NO" sz="24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3"/>
          <a:stretch>
            <a:fillRect/>
          </a:stretch>
        </p:blipFill>
        <p:spPr>
          <a:xfrm>
            <a:off x="1667715" y="3130269"/>
            <a:ext cx="3342030" cy="3042623"/>
          </a:xfrm>
          <a:prstGeom prst="rect">
            <a:avLst/>
          </a:prstGeom>
        </p:spPr>
      </p:pic>
      <p:pic>
        <p:nvPicPr>
          <p:cNvPr id="4" name="Picture 3"/>
          <p:cNvPicPr>
            <a:picLocks noChangeAspect="1"/>
          </p:cNvPicPr>
          <p:nvPr/>
        </p:nvPicPr>
        <p:blipFill>
          <a:blip r:embed="rId4"/>
          <a:stretch>
            <a:fillRect/>
          </a:stretch>
        </p:blipFill>
        <p:spPr>
          <a:xfrm>
            <a:off x="5383347" y="3130269"/>
            <a:ext cx="3706174" cy="3042623"/>
          </a:xfrm>
          <a:prstGeom prst="rect">
            <a:avLst/>
          </a:prstGeom>
        </p:spPr>
      </p:pic>
      <p:grpSp>
        <p:nvGrpSpPr>
          <p:cNvPr id="3" name="Group 2"/>
          <p:cNvGrpSpPr/>
          <p:nvPr/>
        </p:nvGrpSpPr>
        <p:grpSpPr>
          <a:xfrm>
            <a:off x="9258166" y="2935716"/>
            <a:ext cx="2933834" cy="3326515"/>
            <a:chOff x="9258166" y="2935716"/>
            <a:chExt cx="2933834" cy="3326515"/>
          </a:xfrm>
        </p:grpSpPr>
        <p:sp>
          <p:nvSpPr>
            <p:cNvPr id="7" name="Rectangle 6"/>
            <p:cNvSpPr/>
            <p:nvPr/>
          </p:nvSpPr>
          <p:spPr>
            <a:xfrm>
              <a:off x="9258166" y="5061902"/>
              <a:ext cx="2933834" cy="1200329"/>
            </a:xfrm>
            <a:prstGeom prst="rect">
              <a:avLst/>
            </a:prstGeom>
          </p:spPr>
          <p:txBody>
            <a:bodyPr wrap="square">
              <a:spAutoFit/>
            </a:bodyPr>
            <a:lstStyle/>
            <a:p>
              <a:r>
                <a:rPr lang="en-US" b="1" i="1" dirty="0">
                  <a:solidFill>
                    <a:schemeClr val="tx1">
                      <a:lumMod val="65000"/>
                      <a:lumOff val="35000"/>
                    </a:schemeClr>
                  </a:solidFill>
                  <a:latin typeface="Yu Gothic UI" panose="020B0500000000000000" pitchFamily="34" charset="-128"/>
                  <a:ea typeface="Yu Gothic UI" panose="020B0500000000000000" pitchFamily="34" charset="-128"/>
                </a:rPr>
                <a:t>Raster to Point </a:t>
              </a:r>
              <a:r>
                <a:rPr lang="en-US" i="1" dirty="0">
                  <a:solidFill>
                    <a:schemeClr val="tx1">
                      <a:lumMod val="65000"/>
                      <a:lumOff val="35000"/>
                    </a:schemeClr>
                  </a:solidFill>
                  <a:latin typeface="Yu Gothic UI" panose="020B0500000000000000" pitchFamily="34" charset="-128"/>
                  <a:ea typeface="Yu Gothic UI" panose="020B0500000000000000" pitchFamily="34" charset="-128"/>
                </a:rPr>
                <a:t>conversion tool in </a:t>
              </a:r>
              <a:r>
                <a:rPr lang="en-US" i="1" dirty="0" err="1">
                  <a:solidFill>
                    <a:schemeClr val="tx1">
                      <a:lumMod val="65000"/>
                      <a:lumOff val="35000"/>
                    </a:schemeClr>
                  </a:solidFill>
                  <a:latin typeface="Yu Gothic UI" panose="020B0500000000000000" pitchFamily="34" charset="-128"/>
                  <a:ea typeface="Yu Gothic UI" panose="020B0500000000000000" pitchFamily="34" charset="-128"/>
                </a:rPr>
                <a:t>ArcPro</a:t>
              </a:r>
              <a:r>
                <a:rPr lang="en-US" i="1" dirty="0">
                  <a:solidFill>
                    <a:schemeClr val="tx1">
                      <a:lumMod val="65000"/>
                      <a:lumOff val="35000"/>
                    </a:schemeClr>
                  </a:solidFill>
                  <a:latin typeface="Yu Gothic UI" panose="020B0500000000000000" pitchFamily="34" charset="-128"/>
                  <a:ea typeface="Yu Gothic UI" panose="020B0500000000000000" pitchFamily="34" charset="-128"/>
                </a:rPr>
                <a:t> will get you there but it can be really slow on big </a:t>
              </a:r>
              <a:r>
                <a:rPr lang="en-US" i="1" dirty="0" err="1">
                  <a:solidFill>
                    <a:schemeClr val="tx1">
                      <a:lumMod val="65000"/>
                      <a:lumOff val="35000"/>
                    </a:schemeClr>
                  </a:solidFill>
                  <a:latin typeface="Yu Gothic UI" panose="020B0500000000000000" pitchFamily="34" charset="-128"/>
                  <a:ea typeface="Yu Gothic UI" panose="020B0500000000000000" pitchFamily="34" charset="-128"/>
                </a:rPr>
                <a:t>rasters</a:t>
              </a:r>
              <a:r>
                <a:rPr lang="en-US" i="1" dirty="0">
                  <a:solidFill>
                    <a:schemeClr val="tx1">
                      <a:lumMod val="65000"/>
                      <a:lumOff val="35000"/>
                    </a:schemeClr>
                  </a:solidFill>
                  <a:latin typeface="Yu Gothic UI" panose="020B0500000000000000" pitchFamily="34" charset="-128"/>
                  <a:ea typeface="Yu Gothic UI" panose="020B0500000000000000" pitchFamily="34" charset="-128"/>
                </a:rPr>
                <a:t>.</a:t>
              </a:r>
              <a:endParaRPr lang="nb-NO" i="1" dirty="0">
                <a:solidFill>
                  <a:schemeClr val="tx1">
                    <a:lumMod val="65000"/>
                    <a:lumOff val="35000"/>
                  </a:schemeClr>
                </a:solidFill>
                <a:latin typeface="Yu Gothic UI" panose="020B0500000000000000" pitchFamily="34" charset="-128"/>
                <a:ea typeface="Yu Gothic UI" panose="020B0500000000000000" pitchFamily="34" charset="-128"/>
              </a:endParaRPr>
            </a:p>
          </p:txBody>
        </p:sp>
        <p:pic>
          <p:nvPicPr>
            <p:cNvPr id="9" name="Picture 8"/>
            <p:cNvPicPr>
              <a:picLocks noChangeAspect="1"/>
            </p:cNvPicPr>
            <p:nvPr/>
          </p:nvPicPr>
          <p:blipFill>
            <a:blip r:embed="rId5"/>
            <a:stretch>
              <a:fillRect/>
            </a:stretch>
          </p:blipFill>
          <p:spPr>
            <a:xfrm>
              <a:off x="9328858" y="2935716"/>
              <a:ext cx="2623804" cy="2126186"/>
            </a:xfrm>
            <a:prstGeom prst="rect">
              <a:avLst/>
            </a:prstGeom>
          </p:spPr>
        </p:pic>
      </p:grpSp>
      <p:sp>
        <p:nvSpPr>
          <p:cNvPr id="8" name="Rectangle 7"/>
          <p:cNvSpPr/>
          <p:nvPr/>
        </p:nvSpPr>
        <p:spPr>
          <a:xfrm>
            <a:off x="1648259" y="5915349"/>
            <a:ext cx="1265090" cy="276999"/>
          </a:xfrm>
          <a:prstGeom prst="rect">
            <a:avLst/>
          </a:prstGeom>
        </p:spPr>
        <p:txBody>
          <a:bodyPr wrap="none">
            <a:spAutoFit/>
          </a:bodyPr>
          <a:lstStyle/>
          <a:p>
            <a:r>
              <a:rPr lang="en-US" sz="1200" i="1" dirty="0">
                <a:latin typeface="Yu Gothic UI" panose="020B0500000000000000" pitchFamily="34" charset="-128"/>
                <a:ea typeface="Yu Gothic UI" panose="020B0500000000000000" pitchFamily="34" charset="-128"/>
              </a:rPr>
              <a:t>By Alan </a:t>
            </a:r>
            <a:r>
              <a:rPr lang="en-US" sz="1200" i="1" dirty="0" err="1">
                <a:latin typeface="Yu Gothic UI" panose="020B0500000000000000" pitchFamily="34" charset="-128"/>
                <a:ea typeface="Yu Gothic UI" panose="020B0500000000000000" pitchFamily="34" charset="-128"/>
              </a:rPr>
              <a:t>Kasprak</a:t>
            </a:r>
            <a:endParaRPr lang="nb-NO" sz="1200" dirty="0"/>
          </a:p>
        </p:txBody>
      </p:sp>
    </p:spTree>
    <p:extLst>
      <p:ext uri="{BB962C8B-B14F-4D97-AF65-F5344CB8AC3E}">
        <p14:creationId xmlns:p14="http://schemas.microsoft.com/office/powerpoint/2010/main" val="31880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1754326"/>
          </a:xfrm>
          <a:prstGeom prst="rect">
            <a:avLst/>
          </a:prstGeom>
        </p:spPr>
        <p:txBody>
          <a:bodyPr wrap="square">
            <a:spAutoFit/>
          </a:bodyPr>
          <a:lstStyle/>
          <a:p>
            <a:pPr marL="542925" indent="-542925">
              <a:buClr>
                <a:srgbClr val="1F7F79"/>
              </a:buClr>
              <a:buFont typeface="Segoe UI" panose="020B0502040204020203" pitchFamily="34" charset="0"/>
              <a:buChar char="⃣"/>
            </a:pPr>
            <a:r>
              <a:rPr lang="en-GB" altLang="nb-NO" sz="3200" b="1" dirty="0">
                <a:latin typeface="Yu Gothic UI" panose="020B0500000000000000" pitchFamily="34" charset="-128"/>
                <a:ea typeface="Yu Gothic UI" panose="020B0500000000000000" pitchFamily="34" charset="-128"/>
              </a:rPr>
              <a:t>Vectorization</a:t>
            </a:r>
            <a:r>
              <a:rPr lang="en-GB" altLang="nb-NO" sz="3200" dirty="0">
                <a:latin typeface="Yu Gothic UI" panose="020B0500000000000000" pitchFamily="34" charset="-128"/>
                <a:ea typeface="Yu Gothic UI" panose="020B0500000000000000" pitchFamily="34" charset="-128"/>
              </a:rPr>
              <a:t> (convert Raster to Vector): </a:t>
            </a:r>
            <a:r>
              <a:rPr lang="en-GB" altLang="nb-NO" sz="3200" b="1" dirty="0">
                <a:solidFill>
                  <a:srgbClr val="FF0000"/>
                </a:solidFill>
                <a:latin typeface="Yu Gothic UI" panose="020B0500000000000000" pitchFamily="34" charset="-128"/>
                <a:ea typeface="Yu Gothic UI" panose="020B0500000000000000" pitchFamily="34" charset="-128"/>
              </a:rPr>
              <a:t>Raster to Polyline</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Use:</a:t>
            </a:r>
          </a:p>
          <a:p>
            <a:pPr marL="1350963" lvl="2" indent="-350838">
              <a:buFont typeface="Arial" panose="020B0604020202020204"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Often used in hydrologic </a:t>
            </a:r>
            <a:r>
              <a:rPr lang="en-GB" altLang="nb-NO" sz="2400" dirty="0" err="1">
                <a:solidFill>
                  <a:prstClr val="black"/>
                </a:solidFill>
                <a:latin typeface="Yu Gothic UI" panose="020B0500000000000000" pitchFamily="34" charset="-128"/>
                <a:ea typeface="Yu Gothic UI" panose="020B0500000000000000" pitchFamily="34" charset="-128"/>
              </a:rPr>
              <a:t>modeling</a:t>
            </a:r>
            <a:endParaRPr lang="en-GB" altLang="nb-NO" sz="2400" dirty="0">
              <a:solidFill>
                <a:prstClr val="black"/>
              </a:solidFill>
              <a:latin typeface="Yu Gothic UI" panose="020B0500000000000000" pitchFamily="34" charset="-128"/>
              <a:ea typeface="Yu Gothic UI" panose="020B0500000000000000" pitchFamily="34" charset="-128"/>
            </a:endParaRPr>
          </a:p>
          <a:p>
            <a:pPr marL="1350963" lvl="2" indent="-350838">
              <a:buFont typeface="Arial" panose="020B0604020202020204"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Used in image classification (how can we compute the length of roads)</a:t>
            </a: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7" name="Rectangle 6"/>
          <p:cNvSpPr/>
          <p:nvPr/>
        </p:nvSpPr>
        <p:spPr>
          <a:xfrm>
            <a:off x="7480570" y="3005444"/>
            <a:ext cx="3865734" cy="646331"/>
          </a:xfrm>
          <a:prstGeom prst="rect">
            <a:avLst/>
          </a:prstGeom>
        </p:spPr>
        <p:txBody>
          <a:bodyPr wrap="square">
            <a:spAutoFit/>
          </a:bodyPr>
          <a:lstStyle/>
          <a:p>
            <a:r>
              <a:rPr lang="en-US" i="1" dirty="0">
                <a:solidFill>
                  <a:schemeClr val="tx1">
                    <a:lumMod val="65000"/>
                    <a:lumOff val="35000"/>
                  </a:schemeClr>
                </a:solidFill>
                <a:latin typeface="Yu Gothic UI" panose="020B0500000000000000" pitchFamily="34" charset="-128"/>
                <a:ea typeface="Yu Gothic UI" panose="020B0500000000000000" pitchFamily="34" charset="-128"/>
              </a:rPr>
              <a:t>Things that are inherently linear (e.g., streams, road)</a:t>
            </a:r>
            <a:endParaRPr lang="nb-NO" i="1" dirty="0">
              <a:solidFill>
                <a:schemeClr val="tx1">
                  <a:lumMod val="65000"/>
                  <a:lumOff val="35000"/>
                </a:schemeClr>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a:blip r:embed="rId3"/>
          <a:stretch>
            <a:fillRect/>
          </a:stretch>
        </p:blipFill>
        <p:spPr>
          <a:xfrm>
            <a:off x="1606943" y="3073265"/>
            <a:ext cx="5873627" cy="2923837"/>
          </a:xfrm>
          <a:prstGeom prst="rect">
            <a:avLst/>
          </a:prstGeom>
        </p:spPr>
      </p:pic>
      <p:pic>
        <p:nvPicPr>
          <p:cNvPr id="8" name="Picture 7"/>
          <p:cNvPicPr>
            <a:picLocks noChangeAspect="1"/>
          </p:cNvPicPr>
          <p:nvPr/>
        </p:nvPicPr>
        <p:blipFill>
          <a:blip r:embed="rId4"/>
          <a:stretch>
            <a:fillRect/>
          </a:stretch>
        </p:blipFill>
        <p:spPr>
          <a:xfrm>
            <a:off x="6925482" y="3680959"/>
            <a:ext cx="4021785" cy="2695730"/>
          </a:xfrm>
          <a:prstGeom prst="rect">
            <a:avLst/>
          </a:prstGeom>
        </p:spPr>
      </p:pic>
      <p:sp>
        <p:nvSpPr>
          <p:cNvPr id="2" name="Rectangle 1"/>
          <p:cNvSpPr/>
          <p:nvPr/>
        </p:nvSpPr>
        <p:spPr>
          <a:xfrm>
            <a:off x="1606943" y="5758922"/>
            <a:ext cx="1265090" cy="276999"/>
          </a:xfrm>
          <a:prstGeom prst="rect">
            <a:avLst/>
          </a:prstGeom>
        </p:spPr>
        <p:txBody>
          <a:bodyPr wrap="none">
            <a:spAutoFit/>
          </a:bodyPr>
          <a:lstStyle/>
          <a:p>
            <a:r>
              <a:rPr lang="en-US" sz="1200" i="1" dirty="0">
                <a:latin typeface="Yu Gothic UI" panose="020B0500000000000000" pitchFamily="34" charset="-128"/>
                <a:ea typeface="Yu Gothic UI" panose="020B0500000000000000" pitchFamily="34" charset="-128"/>
              </a:rPr>
              <a:t>By Alan </a:t>
            </a:r>
            <a:r>
              <a:rPr lang="en-US" sz="1200" i="1" dirty="0" err="1">
                <a:latin typeface="Yu Gothic UI" panose="020B0500000000000000" pitchFamily="34" charset="-128"/>
                <a:ea typeface="Yu Gothic UI" panose="020B0500000000000000" pitchFamily="34" charset="-128"/>
              </a:rPr>
              <a:t>Kasprak</a:t>
            </a:r>
            <a:endParaRPr lang="nb-NO" sz="1200" dirty="0"/>
          </a:p>
        </p:txBody>
      </p:sp>
    </p:spTree>
    <p:extLst>
      <p:ext uri="{BB962C8B-B14F-4D97-AF65-F5344CB8AC3E}">
        <p14:creationId xmlns:p14="http://schemas.microsoft.com/office/powerpoint/2010/main" val="244394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1754326"/>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Vectorization</a:t>
            </a:r>
            <a:r>
              <a:rPr lang="en-US" altLang="nb-NO" sz="3200" dirty="0">
                <a:latin typeface="Yu Gothic UI" panose="020B0500000000000000" pitchFamily="34" charset="-128"/>
                <a:ea typeface="Yu Gothic UI" panose="020B0500000000000000" pitchFamily="34" charset="-128"/>
              </a:rPr>
              <a:t> (convert Raster to Vector): </a:t>
            </a:r>
            <a:r>
              <a:rPr lang="en-US" altLang="nb-NO" sz="3200" b="1" dirty="0">
                <a:solidFill>
                  <a:srgbClr val="FF0000"/>
                </a:solidFill>
                <a:latin typeface="Yu Gothic UI" panose="020B0500000000000000" pitchFamily="34" charset="-128"/>
                <a:ea typeface="Yu Gothic UI" panose="020B0500000000000000" pitchFamily="34" charset="-128"/>
              </a:rPr>
              <a:t>Raster to Polyline</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Use:</a:t>
            </a:r>
          </a:p>
          <a:p>
            <a:pPr marL="1350963" lvl="2" indent="-350838">
              <a:buFont typeface="Arial" panose="020B0604020202020204"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Often used in hydrologic </a:t>
            </a:r>
            <a:r>
              <a:rPr lang="en-GB" altLang="nb-NO" sz="2400" dirty="0" err="1">
                <a:solidFill>
                  <a:prstClr val="black"/>
                </a:solidFill>
                <a:latin typeface="Yu Gothic UI" panose="020B0500000000000000" pitchFamily="34" charset="-128"/>
                <a:ea typeface="Yu Gothic UI" panose="020B0500000000000000" pitchFamily="34" charset="-128"/>
              </a:rPr>
              <a:t>modeling</a:t>
            </a:r>
            <a:endParaRPr lang="en-GB" altLang="nb-NO" sz="2400" dirty="0">
              <a:solidFill>
                <a:prstClr val="black"/>
              </a:solidFill>
              <a:latin typeface="Yu Gothic UI" panose="020B0500000000000000" pitchFamily="34" charset="-128"/>
              <a:ea typeface="Yu Gothic UI" panose="020B0500000000000000" pitchFamily="34" charset="-128"/>
            </a:endParaRPr>
          </a:p>
          <a:p>
            <a:pPr marL="1350963" lvl="2" indent="-350838">
              <a:buFont typeface="Arial" panose="020B0604020202020204"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Used in image classification (how can we compute the length of roads)</a:t>
            </a: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3"/>
          <a:stretch>
            <a:fillRect/>
          </a:stretch>
        </p:blipFill>
        <p:spPr>
          <a:xfrm>
            <a:off x="1673219" y="3007158"/>
            <a:ext cx="4915586" cy="981212"/>
          </a:xfrm>
          <a:prstGeom prst="rect">
            <a:avLst/>
          </a:prstGeom>
        </p:spPr>
      </p:pic>
      <p:pic>
        <p:nvPicPr>
          <p:cNvPr id="4" name="Picture 3"/>
          <p:cNvPicPr>
            <a:picLocks noChangeAspect="1"/>
          </p:cNvPicPr>
          <p:nvPr/>
        </p:nvPicPr>
        <p:blipFill>
          <a:blip r:embed="rId4"/>
          <a:stretch>
            <a:fillRect/>
          </a:stretch>
        </p:blipFill>
        <p:spPr>
          <a:xfrm>
            <a:off x="2484270" y="3497764"/>
            <a:ext cx="5212392" cy="3045442"/>
          </a:xfrm>
          <a:prstGeom prst="rect">
            <a:avLst/>
          </a:prstGeom>
        </p:spPr>
      </p:pic>
      <p:sp>
        <p:nvSpPr>
          <p:cNvPr id="9" name="Rectangle 8"/>
          <p:cNvSpPr/>
          <p:nvPr/>
        </p:nvSpPr>
        <p:spPr>
          <a:xfrm>
            <a:off x="8210145" y="4237066"/>
            <a:ext cx="2830749" cy="646331"/>
          </a:xfrm>
          <a:prstGeom prst="rect">
            <a:avLst/>
          </a:prstGeom>
        </p:spPr>
        <p:txBody>
          <a:bodyPr wrap="square">
            <a:spAutoFit/>
          </a:bodyPr>
          <a:lstStyle/>
          <a:p>
            <a:r>
              <a:rPr lang="en-US" i="1" dirty="0">
                <a:latin typeface="Yu Gothic UI" panose="020B0500000000000000" pitchFamily="34" charset="-128"/>
                <a:ea typeface="Yu Gothic UI" panose="020B0500000000000000" pitchFamily="34" charset="-128"/>
              </a:rPr>
              <a:t>Note: Input raster needs to be an “integer” type</a:t>
            </a:r>
            <a:endParaRPr lang="nb-NO" i="1" dirty="0">
              <a:latin typeface="Yu Gothic UI" panose="020B0500000000000000" pitchFamily="34" charset="-128"/>
              <a:ea typeface="Yu Gothic UI" panose="020B0500000000000000" pitchFamily="34" charset="-128"/>
            </a:endParaRPr>
          </a:p>
        </p:txBody>
      </p:sp>
      <p:cxnSp>
        <p:nvCxnSpPr>
          <p:cNvPr id="11" name="Straight Arrow Connector 10"/>
          <p:cNvCxnSpPr>
            <a:endCxn id="9" idx="1"/>
          </p:cNvCxnSpPr>
          <p:nvPr/>
        </p:nvCxnSpPr>
        <p:spPr>
          <a:xfrm flipV="1">
            <a:off x="7227651" y="4560232"/>
            <a:ext cx="982494" cy="17988"/>
          </a:xfrm>
          <a:prstGeom prst="straightConnector1">
            <a:avLst/>
          </a:prstGeom>
          <a:ln w="25400">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2409042" y="6272784"/>
            <a:ext cx="1721970" cy="365760"/>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ctangle 9"/>
          <p:cNvSpPr/>
          <p:nvPr/>
        </p:nvSpPr>
        <p:spPr>
          <a:xfrm>
            <a:off x="8210145" y="5327395"/>
            <a:ext cx="3488079" cy="923330"/>
          </a:xfrm>
          <a:prstGeom prst="rect">
            <a:avLst/>
          </a:prstGeom>
        </p:spPr>
        <p:txBody>
          <a:bodyPr wrap="square">
            <a:spAutoFit/>
          </a:bodyPr>
          <a:lstStyle/>
          <a:p>
            <a:r>
              <a:rPr lang="en-US" i="1" dirty="0">
                <a:latin typeface="Yu Gothic UI" panose="020B0500000000000000" pitchFamily="34" charset="-128"/>
                <a:ea typeface="Yu Gothic UI" panose="020B0500000000000000" pitchFamily="34" charset="-128"/>
              </a:rPr>
              <a:t>The polylines are smoothed and do not follow the square edge of the raster</a:t>
            </a:r>
            <a:endParaRPr lang="en-GB" i="1" dirty="0">
              <a:latin typeface="Yu Gothic UI" panose="020B0500000000000000" pitchFamily="34" charset="-128"/>
              <a:ea typeface="Yu Gothic UI" panose="020B0500000000000000" pitchFamily="34" charset="-128"/>
            </a:endParaRPr>
          </a:p>
        </p:txBody>
      </p:sp>
      <p:sp>
        <p:nvSpPr>
          <p:cNvPr id="7" name="Freeform 6"/>
          <p:cNvSpPr/>
          <p:nvPr/>
        </p:nvSpPr>
        <p:spPr>
          <a:xfrm>
            <a:off x="4133087" y="5638975"/>
            <a:ext cx="4077057" cy="798401"/>
          </a:xfrm>
          <a:custGeom>
            <a:avLst/>
            <a:gdLst>
              <a:gd name="connsiteX0" fmla="*/ 0 w 3877056"/>
              <a:gd name="connsiteY0" fmla="*/ 798401 h 798401"/>
              <a:gd name="connsiteX1" fmla="*/ 2660904 w 3877056"/>
              <a:gd name="connsiteY1" fmla="*/ 624665 h 798401"/>
              <a:gd name="connsiteX2" fmla="*/ 3374136 w 3877056"/>
              <a:gd name="connsiteY2" fmla="*/ 94313 h 798401"/>
              <a:gd name="connsiteX3" fmla="*/ 3877056 w 3877056"/>
              <a:gd name="connsiteY3" fmla="*/ 2873 h 798401"/>
            </a:gdLst>
            <a:ahLst/>
            <a:cxnLst>
              <a:cxn ang="0">
                <a:pos x="connsiteX0" y="connsiteY0"/>
              </a:cxn>
              <a:cxn ang="0">
                <a:pos x="connsiteX1" y="connsiteY1"/>
              </a:cxn>
              <a:cxn ang="0">
                <a:pos x="connsiteX2" y="connsiteY2"/>
              </a:cxn>
              <a:cxn ang="0">
                <a:pos x="connsiteX3" y="connsiteY3"/>
              </a:cxn>
            </a:cxnLst>
            <a:rect l="l" t="t" r="r" b="b"/>
            <a:pathLst>
              <a:path w="3877056" h="798401">
                <a:moveTo>
                  <a:pt x="0" y="798401"/>
                </a:moveTo>
                <a:cubicBezTo>
                  <a:pt x="1049274" y="770207"/>
                  <a:pt x="2098548" y="742013"/>
                  <a:pt x="2660904" y="624665"/>
                </a:cubicBezTo>
                <a:cubicBezTo>
                  <a:pt x="3223260" y="507317"/>
                  <a:pt x="3171444" y="197945"/>
                  <a:pt x="3374136" y="94313"/>
                </a:cubicBezTo>
                <a:cubicBezTo>
                  <a:pt x="3576828" y="-9319"/>
                  <a:pt x="3726942" y="-3223"/>
                  <a:pt x="3877056" y="2873"/>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046646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2123658"/>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Vectorization</a:t>
            </a:r>
            <a:r>
              <a:rPr lang="en-US" altLang="nb-NO" sz="3200" dirty="0">
                <a:latin typeface="Yu Gothic UI" panose="020B0500000000000000" pitchFamily="34" charset="-128"/>
                <a:ea typeface="Yu Gothic UI" panose="020B0500000000000000" pitchFamily="34" charset="-128"/>
              </a:rPr>
              <a:t> (convert Raster to Vector): </a:t>
            </a:r>
            <a:r>
              <a:rPr lang="en-US" altLang="nb-NO" sz="3200" b="1" dirty="0">
                <a:solidFill>
                  <a:srgbClr val="FF0000"/>
                </a:solidFill>
                <a:latin typeface="Yu Gothic UI" panose="020B0500000000000000" pitchFamily="34" charset="-128"/>
                <a:ea typeface="Yu Gothic UI" panose="020B0500000000000000" pitchFamily="34" charset="-128"/>
              </a:rPr>
              <a:t>Raster to Polygon</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Use:</a:t>
            </a:r>
          </a:p>
          <a:p>
            <a:pPr marL="1350963" lvl="2" indent="-350838">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Nicely displaying features on a map </a:t>
            </a:r>
            <a:r>
              <a:rPr lang="en-US" altLang="nb-NO" sz="2400" i="1" dirty="0">
                <a:solidFill>
                  <a:prstClr val="black"/>
                </a:solidFill>
                <a:latin typeface="Yu Gothic UI" panose="020B0500000000000000" pitchFamily="34" charset="-128"/>
                <a:ea typeface="Yu Gothic UI" panose="020B0500000000000000" pitchFamily="34" charset="-128"/>
              </a:rPr>
              <a:t>(remember raster are pixel!)</a:t>
            </a:r>
          </a:p>
          <a:p>
            <a:pPr marL="1350963" lvl="2" indent="-350838">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Computing the distance between features</a:t>
            </a:r>
          </a:p>
          <a:p>
            <a:pPr marL="1350963" lvl="2" indent="-350838">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Computing the area of groups of features (e.g., different types of forest)</a:t>
            </a:r>
            <a:endParaRPr lang="en-GB" altLang="nb-NO" sz="24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528" y="3385626"/>
            <a:ext cx="6890015" cy="2874544"/>
          </a:xfrm>
          <a:prstGeom prst="rect">
            <a:avLst/>
          </a:prstGeom>
        </p:spPr>
      </p:pic>
      <p:sp>
        <p:nvSpPr>
          <p:cNvPr id="7" name="Rectangle 6"/>
          <p:cNvSpPr/>
          <p:nvPr/>
        </p:nvSpPr>
        <p:spPr>
          <a:xfrm>
            <a:off x="7616059" y="5601400"/>
            <a:ext cx="4503906" cy="738664"/>
          </a:xfrm>
          <a:prstGeom prst="rect">
            <a:avLst/>
          </a:prstGeom>
        </p:spPr>
        <p:txBody>
          <a:bodyPr wrap="square">
            <a:spAutoFit/>
          </a:bodyPr>
          <a:lstStyle/>
          <a:p>
            <a:pPr marL="542925" lvl="1">
              <a:lnSpc>
                <a:spcPct val="100000"/>
              </a:lnSpc>
              <a:spcBef>
                <a:spcPts val="0"/>
              </a:spcBef>
            </a:pPr>
            <a:r>
              <a:rPr lang="en-GB" altLang="nb-NO" sz="1400" i="1" dirty="0">
                <a:solidFill>
                  <a:schemeClr val="tx1">
                    <a:lumMod val="50000"/>
                    <a:lumOff val="50000"/>
                  </a:schemeClr>
                </a:solidFill>
                <a:latin typeface="Yu Gothic UI" panose="020B0500000000000000" pitchFamily="34" charset="-128"/>
                <a:ea typeface="Yu Gothic UI" panose="020B0500000000000000" pitchFamily="34" charset="-128"/>
              </a:rPr>
              <a:t>Example: </a:t>
            </a:r>
            <a:r>
              <a:rPr lang="en-US" altLang="nb-NO" sz="1400" i="1" dirty="0">
                <a:solidFill>
                  <a:schemeClr val="tx1">
                    <a:lumMod val="50000"/>
                    <a:lumOff val="50000"/>
                  </a:schemeClr>
                </a:solidFill>
                <a:latin typeface="Yu Gothic UI" panose="020B0500000000000000" pitchFamily="34" charset="-128"/>
                <a:ea typeface="Yu Gothic UI" panose="020B0500000000000000" pitchFamily="34" charset="-128"/>
              </a:rPr>
              <a:t>Effects of a Low-Head Dam Removal on River Morphology and Riparian Vegetation. Kim et al., 2014</a:t>
            </a:r>
            <a:endParaRPr lang="en-GB" altLang="nb-NO" sz="14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pic>
        <p:nvPicPr>
          <p:cNvPr id="8" name="Picture 7"/>
          <p:cNvPicPr>
            <a:picLocks noChangeAspect="1"/>
          </p:cNvPicPr>
          <p:nvPr/>
        </p:nvPicPr>
        <p:blipFill>
          <a:blip r:embed="rId4"/>
          <a:stretch>
            <a:fillRect/>
          </a:stretch>
        </p:blipFill>
        <p:spPr>
          <a:xfrm>
            <a:off x="8242577" y="3385626"/>
            <a:ext cx="3877388" cy="2108375"/>
          </a:xfrm>
          <a:prstGeom prst="rect">
            <a:avLst/>
          </a:prstGeom>
        </p:spPr>
      </p:pic>
      <p:sp>
        <p:nvSpPr>
          <p:cNvPr id="9" name="Rectangle 8"/>
          <p:cNvSpPr/>
          <p:nvPr/>
        </p:nvSpPr>
        <p:spPr>
          <a:xfrm>
            <a:off x="1280528" y="5601400"/>
            <a:ext cx="1166346" cy="646331"/>
          </a:xfrm>
          <a:prstGeom prst="rect">
            <a:avLst/>
          </a:prstGeom>
        </p:spPr>
        <p:txBody>
          <a:bodyPr wrap="square">
            <a:spAutoFit/>
          </a:bodyPr>
          <a:lstStyle/>
          <a:p>
            <a:pPr marL="0" lvl="1">
              <a:lnSpc>
                <a:spcPct val="100000"/>
              </a:lnSpc>
              <a:spcBef>
                <a:spcPts val="0"/>
              </a:spcBef>
            </a:pPr>
            <a:r>
              <a:rPr lang="en-GB" altLang="nb-NO" dirty="0">
                <a:latin typeface="Yu Gothic UI" panose="020B0500000000000000" pitchFamily="34" charset="-128"/>
                <a:ea typeface="Yu Gothic UI" panose="020B0500000000000000" pitchFamily="34" charset="-128"/>
              </a:rPr>
              <a:t>Quantify changes!</a:t>
            </a:r>
            <a:endParaRPr lang="en-GB" altLang="nb-NO" i="1"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8909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954107"/>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 to Raster Conversion</a:t>
            </a:r>
            <a:endParaRPr lang="en-US" altLang="nb-NO" sz="24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To change formats and cell sizes/resolutions…</a:t>
            </a: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9" name="Rectangle 8"/>
          <p:cNvSpPr/>
          <p:nvPr/>
        </p:nvSpPr>
        <p:spPr>
          <a:xfrm>
            <a:off x="1545770" y="2206939"/>
            <a:ext cx="10646230" cy="2308324"/>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Why?</a:t>
            </a:r>
          </a:p>
          <a:p>
            <a:r>
              <a:rPr lang="en-US" sz="2000" dirty="0">
                <a:latin typeface="Yu Gothic UI" panose="020B0500000000000000" pitchFamily="34" charset="-128"/>
                <a:ea typeface="Yu Gothic UI" panose="020B0500000000000000" pitchFamily="34" charset="-128"/>
              </a:rPr>
              <a:t>Example: you have two rasters</a:t>
            </a:r>
          </a:p>
          <a:p>
            <a:pPr marL="342900" indent="-342900">
              <a:buFont typeface="Arial" panose="020B0604020202020204" pitchFamily="34" charset="0"/>
              <a:buChar char="•"/>
            </a:pPr>
            <a:r>
              <a:rPr lang="en-US" sz="2000" dirty="0">
                <a:latin typeface="Yu Gothic UI" panose="020B0500000000000000" pitchFamily="34" charset="-128"/>
                <a:ea typeface="Yu Gothic UI" panose="020B0500000000000000" pitchFamily="34" charset="-128"/>
              </a:rPr>
              <a:t>One at high resolution</a:t>
            </a:r>
          </a:p>
          <a:p>
            <a:pPr marL="342900" indent="-342900">
              <a:buFont typeface="Arial" panose="020B0604020202020204" pitchFamily="34" charset="0"/>
              <a:buChar char="•"/>
            </a:pPr>
            <a:r>
              <a:rPr lang="en-US" sz="2000" dirty="0">
                <a:latin typeface="Yu Gothic UI" panose="020B0500000000000000" pitchFamily="34" charset="-128"/>
                <a:ea typeface="Yu Gothic UI" panose="020B0500000000000000" pitchFamily="34" charset="-128"/>
              </a:rPr>
              <a:t>Another one at low resolution</a:t>
            </a:r>
          </a:p>
          <a:p>
            <a:endParaRPr lang="en-US" sz="2000" dirty="0">
              <a:latin typeface="Yu Gothic UI" panose="020B0500000000000000" pitchFamily="34" charset="-128"/>
              <a:ea typeface="Yu Gothic UI" panose="020B0500000000000000" pitchFamily="34" charset="-128"/>
            </a:endParaRPr>
          </a:p>
          <a:p>
            <a:r>
              <a:rPr lang="en-US" sz="2000" dirty="0">
                <a:latin typeface="Yu Gothic UI" panose="020B0500000000000000" pitchFamily="34" charset="-128"/>
                <a:ea typeface="Yu Gothic UI" panose="020B0500000000000000" pitchFamily="34" charset="-128"/>
              </a:rPr>
              <a:t>For comparison and more accurate analysis the two rasters should have the same resolution:</a:t>
            </a:r>
            <a:endParaRPr lang="en-US" sz="1600" dirty="0">
              <a:latin typeface="Yu Gothic UI" panose="020B0500000000000000" pitchFamily="34" charset="-128"/>
              <a:ea typeface="Yu Gothic UI" panose="020B0500000000000000" pitchFamily="34" charset="-128"/>
            </a:endParaRPr>
          </a:p>
          <a:p>
            <a:r>
              <a:rPr lang="en-US" sz="2000" dirty="0">
                <a:latin typeface="Yu Gothic UI" panose="020B0500000000000000" pitchFamily="34" charset="-128"/>
                <a:ea typeface="Yu Gothic UI" panose="020B0500000000000000" pitchFamily="34" charset="-128"/>
                <a:sym typeface="Wingdings" panose="05000000000000000000" pitchFamily="2" charset="2"/>
              </a:rPr>
              <a:t> </a:t>
            </a:r>
            <a:r>
              <a:rPr lang="en-US" sz="2000" dirty="0">
                <a:latin typeface="Yu Gothic UI" panose="020B0500000000000000" pitchFamily="34" charset="-128"/>
                <a:ea typeface="Yu Gothic UI" panose="020B0500000000000000" pitchFamily="34" charset="-128"/>
              </a:rPr>
              <a:t>resample the finer resolution raster to the same resolution of the coarser ones </a:t>
            </a:r>
            <a:endParaRPr lang="nb-NO" sz="20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15732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1292662"/>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 to Raster Conversion</a:t>
            </a:r>
            <a:endParaRPr lang="en-US" altLang="nb-NO" sz="24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To change formats and cell sizes/resolutions…</a:t>
            </a:r>
          </a:p>
          <a:p>
            <a:pPr marL="1258888" lvl="2" indent="-363538">
              <a:buFont typeface="Arial" panose="020B0604020202020204" pitchFamily="34" charset="0"/>
              <a:buChar char="•"/>
            </a:pPr>
            <a:r>
              <a:rPr lang="en-US" altLang="nb-NO" sz="2200" dirty="0">
                <a:solidFill>
                  <a:prstClr val="black"/>
                </a:solidFill>
                <a:latin typeface="Yu Gothic UI" panose="020B0500000000000000" pitchFamily="34" charset="-128"/>
                <a:ea typeface="Yu Gothic UI" panose="020B0500000000000000" pitchFamily="34" charset="-128"/>
              </a:rPr>
              <a:t>Tool </a:t>
            </a:r>
            <a:r>
              <a:rPr lang="en-US" altLang="nb-NO" sz="2200" i="1" dirty="0">
                <a:solidFill>
                  <a:prstClr val="black"/>
                </a:solidFill>
                <a:latin typeface="Yu Gothic UI" panose="020B0500000000000000" pitchFamily="34" charset="-128"/>
                <a:ea typeface="Yu Gothic UI" panose="020B0500000000000000" pitchFamily="34" charset="-128"/>
              </a:rPr>
              <a:t>Export raster </a:t>
            </a:r>
            <a:r>
              <a:rPr lang="en-US" altLang="nb-NO" sz="2200" dirty="0">
                <a:solidFill>
                  <a:prstClr val="black"/>
                </a:solidFill>
                <a:latin typeface="Yu Gothic UI" panose="020B0500000000000000" pitchFamily="34" charset="-128"/>
                <a:ea typeface="Yu Gothic UI" panose="020B0500000000000000" pitchFamily="34" charset="-128"/>
              </a:rPr>
              <a:t>(the quickest way) </a:t>
            </a: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rotWithShape="1">
          <a:blip r:embed="rId3"/>
          <a:srcRect t="854"/>
          <a:stretch/>
        </p:blipFill>
        <p:spPr>
          <a:xfrm>
            <a:off x="3500436" y="2763647"/>
            <a:ext cx="4280719" cy="3933417"/>
          </a:xfrm>
          <a:prstGeom prst="rect">
            <a:avLst/>
          </a:prstGeom>
        </p:spPr>
      </p:pic>
      <p:pic>
        <p:nvPicPr>
          <p:cNvPr id="4" name="Picture 3"/>
          <p:cNvPicPr>
            <a:picLocks noChangeAspect="1"/>
          </p:cNvPicPr>
          <p:nvPr/>
        </p:nvPicPr>
        <p:blipFill>
          <a:blip r:embed="rId4"/>
          <a:stretch>
            <a:fillRect/>
          </a:stretch>
        </p:blipFill>
        <p:spPr>
          <a:xfrm>
            <a:off x="8187202" y="2124426"/>
            <a:ext cx="3505689" cy="4572638"/>
          </a:xfrm>
          <a:prstGeom prst="rect">
            <a:avLst/>
          </a:prstGeom>
        </p:spPr>
      </p:pic>
      <p:sp>
        <p:nvSpPr>
          <p:cNvPr id="3" name="Oval 2"/>
          <p:cNvSpPr/>
          <p:nvPr/>
        </p:nvSpPr>
        <p:spPr>
          <a:xfrm>
            <a:off x="8037576" y="4498848"/>
            <a:ext cx="850392" cy="521208"/>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Oval 7"/>
          <p:cNvSpPr/>
          <p:nvPr/>
        </p:nvSpPr>
        <p:spPr>
          <a:xfrm>
            <a:off x="8106000" y="2821840"/>
            <a:ext cx="850392" cy="322576"/>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ctangle 8"/>
          <p:cNvSpPr/>
          <p:nvPr/>
        </p:nvSpPr>
        <p:spPr>
          <a:xfrm>
            <a:off x="606335" y="3298519"/>
            <a:ext cx="2691077" cy="1200329"/>
          </a:xfrm>
          <a:prstGeom prst="rect">
            <a:avLst/>
          </a:prstGeom>
        </p:spPr>
        <p:txBody>
          <a:bodyPr wrap="square">
            <a:spAutoFit/>
          </a:bodyPr>
          <a:lstStyle/>
          <a:p>
            <a:pPr algn="ctr"/>
            <a:r>
              <a:rPr lang="en-US" sz="2400" i="1" dirty="0">
                <a:latin typeface="Yu Gothic UI" panose="020B0500000000000000" pitchFamily="34" charset="-128"/>
                <a:ea typeface="Yu Gothic UI" panose="020B0500000000000000" pitchFamily="34" charset="-128"/>
              </a:rPr>
              <a:t>Making all the raster datasets the same resolution </a:t>
            </a:r>
            <a:endParaRPr lang="nb-NO" sz="2400" i="1"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842649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954107"/>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 to Raster Conversion</a:t>
            </a:r>
            <a:endParaRPr lang="en-US" altLang="nb-NO" sz="2400" dirty="0">
              <a:solidFill>
                <a:prstClr val="black"/>
              </a:solidFill>
              <a:latin typeface="Yu Gothic UI" panose="020B0500000000000000" pitchFamily="34" charset="-128"/>
              <a:ea typeface="Yu Gothic UI" panose="020B0500000000000000" pitchFamily="34" charset="-128"/>
            </a:endParaRPr>
          </a:p>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To change cell sizes/resolutions: Tool </a:t>
            </a:r>
            <a:r>
              <a:rPr lang="en-US" altLang="nb-NO" sz="2400" i="1" dirty="0">
                <a:solidFill>
                  <a:prstClr val="black"/>
                </a:solidFill>
                <a:latin typeface="Yu Gothic UI" panose="020B0500000000000000" pitchFamily="34" charset="-128"/>
                <a:ea typeface="Yu Gothic UI" panose="020B0500000000000000" pitchFamily="34" charset="-128"/>
              </a:rPr>
              <a:t>Resample</a:t>
            </a:r>
            <a:endParaRPr lang="en-US" altLang="nb-NO" sz="24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rotWithShape="1">
          <a:blip r:embed="rId3"/>
          <a:srcRect r="1194"/>
          <a:stretch/>
        </p:blipFill>
        <p:spPr>
          <a:xfrm>
            <a:off x="915204" y="2282847"/>
            <a:ext cx="3941601" cy="2239122"/>
          </a:xfrm>
          <a:prstGeom prst="rect">
            <a:avLst/>
          </a:prstGeom>
        </p:spPr>
      </p:pic>
      <p:sp>
        <p:nvSpPr>
          <p:cNvPr id="8" name="Rectangle 7"/>
          <p:cNvSpPr/>
          <p:nvPr/>
        </p:nvSpPr>
        <p:spPr>
          <a:xfrm>
            <a:off x="4856804" y="2338262"/>
            <a:ext cx="1838104" cy="830997"/>
          </a:xfrm>
          <a:prstGeom prst="rect">
            <a:avLst/>
          </a:prstGeom>
        </p:spPr>
        <p:txBody>
          <a:bodyPr wrap="square">
            <a:spAutoFit/>
          </a:bodyPr>
          <a:lstStyle/>
          <a:p>
            <a:r>
              <a:rPr lang="nb-NO" sz="2400" i="1" dirty="0">
                <a:solidFill>
                  <a:srgbClr val="FFFFFF"/>
                </a:solidFill>
                <a:latin typeface="TwCenMT-Italic"/>
              </a:rPr>
              <a:t>From 10 m </a:t>
            </a:r>
            <a:r>
              <a:rPr lang="nb-NO" sz="2400" i="1" dirty="0" err="1">
                <a:solidFill>
                  <a:srgbClr val="FFFFFF"/>
                </a:solidFill>
                <a:latin typeface="TwCenMT-Italic"/>
              </a:rPr>
              <a:t>resolution</a:t>
            </a:r>
            <a:r>
              <a:rPr lang="nb-NO" sz="2400" i="1" dirty="0">
                <a:solidFill>
                  <a:srgbClr val="FFFFFF"/>
                </a:solidFill>
                <a:latin typeface="TwCenMT-Italic"/>
              </a:rPr>
              <a:t>…</a:t>
            </a:r>
            <a:endParaRPr lang="nb-NO" sz="2400" dirty="0"/>
          </a:p>
        </p:txBody>
      </p:sp>
      <p:grpSp>
        <p:nvGrpSpPr>
          <p:cNvPr id="15" name="Group 14"/>
          <p:cNvGrpSpPr/>
          <p:nvPr/>
        </p:nvGrpSpPr>
        <p:grpSpPr>
          <a:xfrm>
            <a:off x="6998219" y="2372698"/>
            <a:ext cx="4988508" cy="876368"/>
            <a:chOff x="7083650" y="3316899"/>
            <a:chExt cx="3799554" cy="876368"/>
          </a:xfrm>
        </p:grpSpPr>
        <p:sp>
          <p:nvSpPr>
            <p:cNvPr id="16" name="Rounded Rectangle 15"/>
            <p:cNvSpPr/>
            <p:nvPr/>
          </p:nvSpPr>
          <p:spPr>
            <a:xfrm>
              <a:off x="7140504" y="3316899"/>
              <a:ext cx="3742700" cy="876368"/>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ctangle 16"/>
            <p:cNvSpPr/>
            <p:nvPr/>
          </p:nvSpPr>
          <p:spPr>
            <a:xfrm>
              <a:off x="7083650" y="3473568"/>
              <a:ext cx="3638644" cy="523220"/>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What do you see here?</a:t>
              </a:r>
              <a:endParaRPr lang="nb-NO" sz="2800" dirty="0">
                <a:latin typeface="Yu Gothic UI" panose="020B0500000000000000" pitchFamily="34" charset="-128"/>
                <a:ea typeface="Yu Gothic UI" panose="020B0500000000000000" pitchFamily="34" charset="-128"/>
              </a:endParaRPr>
            </a:p>
          </p:txBody>
        </p:sp>
      </p:grpSp>
      <p:pic>
        <p:nvPicPr>
          <p:cNvPr id="4" name="Picture 3"/>
          <p:cNvPicPr>
            <a:picLocks noChangeAspect="1"/>
          </p:cNvPicPr>
          <p:nvPr/>
        </p:nvPicPr>
        <p:blipFill>
          <a:blip r:embed="rId4"/>
          <a:stretch>
            <a:fillRect/>
          </a:stretch>
        </p:blipFill>
        <p:spPr>
          <a:xfrm>
            <a:off x="915205" y="4597877"/>
            <a:ext cx="3941600" cy="358171"/>
          </a:xfrm>
          <a:prstGeom prst="rect">
            <a:avLst/>
          </a:prstGeom>
        </p:spPr>
      </p:pic>
    </p:spTree>
    <p:extLst>
      <p:ext uri="{BB962C8B-B14F-4D97-AF65-F5344CB8AC3E}">
        <p14:creationId xmlns:p14="http://schemas.microsoft.com/office/powerpoint/2010/main" val="2654393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954107"/>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 to Raster Conversion</a:t>
            </a:r>
            <a:endParaRPr lang="en-US" altLang="nb-NO" sz="2400" dirty="0">
              <a:solidFill>
                <a:prstClr val="black"/>
              </a:solidFill>
              <a:latin typeface="Yu Gothic UI" panose="020B0500000000000000" pitchFamily="34" charset="-128"/>
              <a:ea typeface="Yu Gothic UI" panose="020B0500000000000000" pitchFamily="34" charset="-128"/>
            </a:endParaRPr>
          </a:p>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To change cell sizes/resolutions: Tool </a:t>
            </a:r>
            <a:r>
              <a:rPr lang="en-US" altLang="nb-NO" sz="2400" i="1" dirty="0">
                <a:solidFill>
                  <a:prstClr val="black"/>
                </a:solidFill>
                <a:latin typeface="Yu Gothic UI" panose="020B0500000000000000" pitchFamily="34" charset="-128"/>
                <a:ea typeface="Yu Gothic UI" panose="020B0500000000000000" pitchFamily="34" charset="-128"/>
              </a:rPr>
              <a:t>Resample</a:t>
            </a:r>
            <a:endParaRPr lang="en-US" altLang="nb-NO" sz="24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rotWithShape="1">
          <a:blip r:embed="rId3"/>
          <a:srcRect r="1194"/>
          <a:stretch/>
        </p:blipFill>
        <p:spPr>
          <a:xfrm>
            <a:off x="915204" y="2282847"/>
            <a:ext cx="3941601" cy="2239122"/>
          </a:xfrm>
          <a:prstGeom prst="rect">
            <a:avLst/>
          </a:prstGeom>
        </p:spPr>
      </p:pic>
      <p:sp>
        <p:nvSpPr>
          <p:cNvPr id="8" name="Rectangle 7"/>
          <p:cNvSpPr/>
          <p:nvPr/>
        </p:nvSpPr>
        <p:spPr>
          <a:xfrm>
            <a:off x="4856804" y="2338262"/>
            <a:ext cx="1838104" cy="830997"/>
          </a:xfrm>
          <a:prstGeom prst="rect">
            <a:avLst/>
          </a:prstGeom>
        </p:spPr>
        <p:txBody>
          <a:bodyPr wrap="square">
            <a:spAutoFit/>
          </a:bodyPr>
          <a:lstStyle/>
          <a:p>
            <a:r>
              <a:rPr lang="nb-NO" sz="2400" i="1" dirty="0">
                <a:solidFill>
                  <a:srgbClr val="FFFFFF"/>
                </a:solidFill>
                <a:latin typeface="TwCenMT-Italic"/>
              </a:rPr>
              <a:t>From 10 m </a:t>
            </a:r>
            <a:r>
              <a:rPr lang="nb-NO" sz="2400" i="1" dirty="0" err="1">
                <a:solidFill>
                  <a:srgbClr val="FFFFFF"/>
                </a:solidFill>
                <a:latin typeface="TwCenMT-Italic"/>
              </a:rPr>
              <a:t>resolution</a:t>
            </a:r>
            <a:r>
              <a:rPr lang="nb-NO" sz="2400" i="1" dirty="0">
                <a:solidFill>
                  <a:srgbClr val="FFFFFF"/>
                </a:solidFill>
                <a:latin typeface="TwCenMT-Italic"/>
              </a:rPr>
              <a:t>…</a:t>
            </a:r>
            <a:endParaRPr lang="nb-NO" sz="2400" dirty="0"/>
          </a:p>
        </p:txBody>
      </p:sp>
      <p:pic>
        <p:nvPicPr>
          <p:cNvPr id="7" name="Picture 6"/>
          <p:cNvPicPr>
            <a:picLocks noChangeAspect="1"/>
          </p:cNvPicPr>
          <p:nvPr/>
        </p:nvPicPr>
        <p:blipFill>
          <a:blip r:embed="rId4"/>
          <a:stretch>
            <a:fillRect/>
          </a:stretch>
        </p:blipFill>
        <p:spPr>
          <a:xfrm>
            <a:off x="2686366" y="4415284"/>
            <a:ext cx="4008542" cy="2303464"/>
          </a:xfrm>
          <a:prstGeom prst="rect">
            <a:avLst/>
          </a:prstGeom>
        </p:spPr>
      </p:pic>
      <p:sp>
        <p:nvSpPr>
          <p:cNvPr id="9" name="Rectangle 8"/>
          <p:cNvSpPr/>
          <p:nvPr/>
        </p:nvSpPr>
        <p:spPr>
          <a:xfrm>
            <a:off x="819038" y="5469065"/>
            <a:ext cx="1963495" cy="830997"/>
          </a:xfrm>
          <a:prstGeom prst="rect">
            <a:avLst/>
          </a:prstGeom>
        </p:spPr>
        <p:txBody>
          <a:bodyPr wrap="square">
            <a:spAutoFit/>
          </a:bodyPr>
          <a:lstStyle/>
          <a:p>
            <a:r>
              <a:rPr lang="nb-NO" sz="2400" i="1" dirty="0">
                <a:solidFill>
                  <a:srgbClr val="FFFFFF"/>
                </a:solidFill>
                <a:latin typeface="TwCenMT-Italic"/>
              </a:rPr>
              <a:t>…to 200 m </a:t>
            </a:r>
          </a:p>
          <a:p>
            <a:r>
              <a:rPr lang="nb-NO" sz="2400" i="1" dirty="0" err="1">
                <a:solidFill>
                  <a:srgbClr val="FFFFFF"/>
                </a:solidFill>
                <a:latin typeface="TwCenMT-Italic"/>
              </a:rPr>
              <a:t>resolution</a:t>
            </a:r>
            <a:endParaRPr lang="nb-NO" sz="2400" dirty="0"/>
          </a:p>
        </p:txBody>
      </p:sp>
      <p:grpSp>
        <p:nvGrpSpPr>
          <p:cNvPr id="11" name="Group 10"/>
          <p:cNvGrpSpPr/>
          <p:nvPr/>
        </p:nvGrpSpPr>
        <p:grpSpPr>
          <a:xfrm>
            <a:off x="7072863" y="2372698"/>
            <a:ext cx="4913863" cy="1704780"/>
            <a:chOff x="7140504" y="3316899"/>
            <a:chExt cx="3742700" cy="1704780"/>
          </a:xfrm>
        </p:grpSpPr>
        <p:sp>
          <p:nvSpPr>
            <p:cNvPr id="12" name="Rounded Rectangle 11"/>
            <p:cNvSpPr/>
            <p:nvPr/>
          </p:nvSpPr>
          <p:spPr>
            <a:xfrm>
              <a:off x="7140504" y="3316899"/>
              <a:ext cx="3742700" cy="1704780"/>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Rectangle 12"/>
            <p:cNvSpPr/>
            <p:nvPr/>
          </p:nvSpPr>
          <p:spPr>
            <a:xfrm>
              <a:off x="7325081" y="3473568"/>
              <a:ext cx="3397212" cy="1384995"/>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What happened when I altering the resolution of the raster?</a:t>
              </a:r>
            </a:p>
          </p:txBody>
        </p:sp>
      </p:grpSp>
      <p:sp>
        <p:nvSpPr>
          <p:cNvPr id="4" name="Rectangle 3"/>
          <p:cNvSpPr/>
          <p:nvPr/>
        </p:nvSpPr>
        <p:spPr>
          <a:xfrm>
            <a:off x="915204" y="4019110"/>
            <a:ext cx="3916457" cy="369332"/>
          </a:xfrm>
          <a:prstGeom prst="rect">
            <a:avLst/>
          </a:prstGeom>
        </p:spPr>
        <p:txBody>
          <a:bodyPr wrap="none">
            <a:spAutoFit/>
          </a:bodyPr>
          <a:lstStyle/>
          <a:p>
            <a:r>
              <a:rPr lang="en-US" i="1" dirty="0">
                <a:latin typeface="Yu Gothic UI" panose="020B0500000000000000" pitchFamily="34" charset="-128"/>
                <a:ea typeface="Yu Gothic UI" panose="020B0500000000000000" pitchFamily="34" charset="-128"/>
              </a:rPr>
              <a:t>Raster of an area at a fine resolution</a:t>
            </a:r>
            <a:endParaRPr lang="nb-NO" i="1" dirty="0">
              <a:latin typeface="Yu Gothic UI" panose="020B0500000000000000" pitchFamily="34" charset="-128"/>
              <a:ea typeface="Yu Gothic UI" panose="020B0500000000000000" pitchFamily="34" charset="-128"/>
            </a:endParaRPr>
          </a:p>
        </p:txBody>
      </p:sp>
      <p:sp>
        <p:nvSpPr>
          <p:cNvPr id="14" name="Rectangle 13"/>
          <p:cNvSpPr/>
          <p:nvPr/>
        </p:nvSpPr>
        <p:spPr>
          <a:xfrm>
            <a:off x="2625808" y="6353746"/>
            <a:ext cx="4129657" cy="369332"/>
          </a:xfrm>
          <a:prstGeom prst="rect">
            <a:avLst/>
          </a:prstGeom>
        </p:spPr>
        <p:txBody>
          <a:bodyPr wrap="none">
            <a:spAutoFit/>
          </a:bodyPr>
          <a:lstStyle/>
          <a:p>
            <a:r>
              <a:rPr lang="en-US" i="1" dirty="0">
                <a:latin typeface="Yu Gothic UI" panose="020B0500000000000000" pitchFamily="34" charset="-128"/>
                <a:ea typeface="Yu Gothic UI" panose="020B0500000000000000" pitchFamily="34" charset="-128"/>
              </a:rPr>
              <a:t>Raster of an area at a coarse resolution</a:t>
            </a:r>
            <a:endParaRPr lang="nb-NO" i="1"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80346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954107"/>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 to Raster Conversion</a:t>
            </a:r>
            <a:endParaRPr lang="en-US" altLang="nb-NO" sz="2400" dirty="0">
              <a:solidFill>
                <a:prstClr val="black"/>
              </a:solidFill>
              <a:latin typeface="Yu Gothic UI" panose="020B0500000000000000" pitchFamily="34" charset="-128"/>
              <a:ea typeface="Yu Gothic UI" panose="020B0500000000000000" pitchFamily="34" charset="-128"/>
            </a:endParaRPr>
          </a:p>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To change cell sizes/resolutions: Tool </a:t>
            </a:r>
            <a:r>
              <a:rPr lang="en-US" altLang="nb-NO" sz="2400" i="1" dirty="0">
                <a:solidFill>
                  <a:prstClr val="black"/>
                </a:solidFill>
                <a:latin typeface="Yu Gothic UI" panose="020B0500000000000000" pitchFamily="34" charset="-128"/>
                <a:ea typeface="Yu Gothic UI" panose="020B0500000000000000" pitchFamily="34" charset="-128"/>
              </a:rPr>
              <a:t>Resample</a:t>
            </a:r>
            <a:endParaRPr lang="en-US" altLang="nb-NO" sz="24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rotWithShape="1">
          <a:blip r:embed="rId3"/>
          <a:srcRect r="1194"/>
          <a:stretch/>
        </p:blipFill>
        <p:spPr>
          <a:xfrm>
            <a:off x="915204" y="2282847"/>
            <a:ext cx="3941601" cy="2239122"/>
          </a:xfrm>
          <a:prstGeom prst="rect">
            <a:avLst/>
          </a:prstGeom>
        </p:spPr>
      </p:pic>
      <p:sp>
        <p:nvSpPr>
          <p:cNvPr id="8" name="Rectangle 7"/>
          <p:cNvSpPr/>
          <p:nvPr/>
        </p:nvSpPr>
        <p:spPr>
          <a:xfrm>
            <a:off x="4856804" y="2338262"/>
            <a:ext cx="1838104" cy="830997"/>
          </a:xfrm>
          <a:prstGeom prst="rect">
            <a:avLst/>
          </a:prstGeom>
        </p:spPr>
        <p:txBody>
          <a:bodyPr wrap="square">
            <a:spAutoFit/>
          </a:bodyPr>
          <a:lstStyle/>
          <a:p>
            <a:r>
              <a:rPr lang="nb-NO" sz="2400" i="1" dirty="0">
                <a:solidFill>
                  <a:srgbClr val="FFFFFF"/>
                </a:solidFill>
                <a:latin typeface="TwCenMT-Italic"/>
              </a:rPr>
              <a:t>From 10 m </a:t>
            </a:r>
            <a:r>
              <a:rPr lang="nb-NO" sz="2400" i="1" dirty="0" err="1">
                <a:solidFill>
                  <a:srgbClr val="FFFFFF"/>
                </a:solidFill>
                <a:latin typeface="TwCenMT-Italic"/>
              </a:rPr>
              <a:t>resolution</a:t>
            </a:r>
            <a:r>
              <a:rPr lang="nb-NO" sz="2400" i="1" dirty="0">
                <a:solidFill>
                  <a:srgbClr val="FFFFFF"/>
                </a:solidFill>
                <a:latin typeface="TwCenMT-Italic"/>
              </a:rPr>
              <a:t>…</a:t>
            </a:r>
            <a:endParaRPr lang="nb-NO" sz="2400" dirty="0"/>
          </a:p>
        </p:txBody>
      </p:sp>
      <p:grpSp>
        <p:nvGrpSpPr>
          <p:cNvPr id="2" name="Group 1"/>
          <p:cNvGrpSpPr/>
          <p:nvPr/>
        </p:nvGrpSpPr>
        <p:grpSpPr>
          <a:xfrm>
            <a:off x="819038" y="4415284"/>
            <a:ext cx="5875870" cy="2303464"/>
            <a:chOff x="819038" y="4415284"/>
            <a:chExt cx="5875870" cy="2303464"/>
          </a:xfrm>
        </p:grpSpPr>
        <p:pic>
          <p:nvPicPr>
            <p:cNvPr id="7" name="Picture 6"/>
            <p:cNvPicPr>
              <a:picLocks noChangeAspect="1"/>
            </p:cNvPicPr>
            <p:nvPr/>
          </p:nvPicPr>
          <p:blipFill>
            <a:blip r:embed="rId4"/>
            <a:stretch>
              <a:fillRect/>
            </a:stretch>
          </p:blipFill>
          <p:spPr>
            <a:xfrm>
              <a:off x="2686366" y="4415284"/>
              <a:ext cx="4008542" cy="2303464"/>
            </a:xfrm>
            <a:prstGeom prst="rect">
              <a:avLst/>
            </a:prstGeom>
          </p:spPr>
        </p:pic>
        <p:sp>
          <p:nvSpPr>
            <p:cNvPr id="9" name="Rectangle 8"/>
            <p:cNvSpPr/>
            <p:nvPr/>
          </p:nvSpPr>
          <p:spPr>
            <a:xfrm>
              <a:off x="819038" y="5469065"/>
              <a:ext cx="1963495" cy="830997"/>
            </a:xfrm>
            <a:prstGeom prst="rect">
              <a:avLst/>
            </a:prstGeom>
          </p:spPr>
          <p:txBody>
            <a:bodyPr wrap="square">
              <a:spAutoFit/>
            </a:bodyPr>
            <a:lstStyle/>
            <a:p>
              <a:r>
                <a:rPr lang="nb-NO" sz="2400" i="1" dirty="0">
                  <a:solidFill>
                    <a:srgbClr val="FFFFFF"/>
                  </a:solidFill>
                  <a:latin typeface="TwCenMT-Italic"/>
                </a:rPr>
                <a:t>…to 200 m </a:t>
              </a:r>
            </a:p>
            <a:p>
              <a:r>
                <a:rPr lang="nb-NO" sz="2400" i="1" dirty="0" err="1">
                  <a:solidFill>
                    <a:srgbClr val="FFFFFF"/>
                  </a:solidFill>
                  <a:latin typeface="TwCenMT-Italic"/>
                </a:rPr>
                <a:t>resolution</a:t>
              </a:r>
              <a:endParaRPr lang="nb-NO" sz="2400" dirty="0"/>
            </a:p>
          </p:txBody>
        </p:sp>
      </p:grpSp>
      <p:sp>
        <p:nvSpPr>
          <p:cNvPr id="10" name="Rectangle 9"/>
          <p:cNvSpPr/>
          <p:nvPr/>
        </p:nvSpPr>
        <p:spPr>
          <a:xfrm>
            <a:off x="6627967" y="2468244"/>
            <a:ext cx="5497092" cy="3416320"/>
          </a:xfrm>
          <a:prstGeom prst="rect">
            <a:avLst/>
          </a:prstGeom>
        </p:spPr>
        <p:txBody>
          <a:bodyPr wrap="square">
            <a:spAutoFit/>
          </a:bodyPr>
          <a:lstStyle/>
          <a:p>
            <a:pPr marL="542925" lvl="1">
              <a:lnSpc>
                <a:spcPct val="100000"/>
              </a:lnSpc>
              <a:spcBef>
                <a:spcPts val="0"/>
              </a:spcBef>
            </a:pPr>
            <a:r>
              <a:rPr lang="en-US" altLang="nb-NO" sz="2400" u="sng" dirty="0">
                <a:solidFill>
                  <a:prstClr val="black"/>
                </a:solidFill>
                <a:latin typeface="Yu Gothic UI" panose="020B0500000000000000" pitchFamily="34" charset="-128"/>
                <a:ea typeface="Yu Gothic UI" panose="020B0500000000000000" pitchFamily="34" charset="-128"/>
              </a:rPr>
              <a:t>Different choices for resampling the raster:</a:t>
            </a:r>
          </a:p>
          <a:p>
            <a:pPr marL="1000125" lvl="1" indent="-457200">
              <a:lnSpc>
                <a:spcPct val="100000"/>
              </a:lnSpc>
              <a:spcBef>
                <a:spcPts val="0"/>
              </a:spcBef>
              <a:buFont typeface="+mj-lt"/>
              <a:buAutoNum type="arabicPeriod"/>
            </a:pPr>
            <a:r>
              <a:rPr lang="en-US" altLang="nb-NO" sz="2400" dirty="0">
                <a:solidFill>
                  <a:prstClr val="black"/>
                </a:solidFill>
                <a:latin typeface="Yu Gothic UI" panose="020B0500000000000000" pitchFamily="34" charset="-128"/>
                <a:ea typeface="Yu Gothic UI" panose="020B0500000000000000" pitchFamily="34" charset="-128"/>
              </a:rPr>
              <a:t>Nearest Neighbor </a:t>
            </a:r>
            <a:r>
              <a:rPr lang="en-US"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best for discrete data</a:t>
            </a:r>
            <a:endParaRPr lang="en-US" altLang="nb-NO" sz="2400" dirty="0">
              <a:solidFill>
                <a:prstClr val="black"/>
              </a:solidFill>
              <a:latin typeface="Yu Gothic UI" panose="020B0500000000000000" pitchFamily="34" charset="-128"/>
              <a:ea typeface="Yu Gothic UI" panose="020B0500000000000000" pitchFamily="34" charset="-128"/>
            </a:endParaRPr>
          </a:p>
          <a:p>
            <a:pPr marL="1000125" lvl="1" indent="-457200">
              <a:lnSpc>
                <a:spcPct val="100000"/>
              </a:lnSpc>
              <a:spcBef>
                <a:spcPts val="0"/>
              </a:spcBef>
              <a:buFont typeface="+mj-lt"/>
              <a:buAutoNum type="arabicPeriod"/>
            </a:pPr>
            <a:r>
              <a:rPr lang="en-US" altLang="nb-NO" sz="2400" dirty="0">
                <a:solidFill>
                  <a:prstClr val="black"/>
                </a:solidFill>
                <a:latin typeface="Yu Gothic UI" panose="020B0500000000000000" pitchFamily="34" charset="-128"/>
                <a:ea typeface="Yu Gothic UI" panose="020B0500000000000000" pitchFamily="34" charset="-128"/>
              </a:rPr>
              <a:t>Bilinear </a:t>
            </a:r>
            <a:r>
              <a:rPr lang="en-US"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best </a:t>
            </a:r>
            <a:r>
              <a:rPr lang="it-IT" altLang="nb-NO" sz="2400"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continuous</a:t>
            </a:r>
            <a:r>
              <a:rPr lang="it-IT"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data (</a:t>
            </a:r>
            <a:r>
              <a:rPr lang="it-IT" altLang="nb-NO" sz="2400"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elevation</a:t>
            </a:r>
            <a:r>
              <a:rPr lang="it-IT"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a:t>
            </a:r>
            <a:r>
              <a:rPr lang="it-IT" altLang="nb-NO" sz="2400"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slope</a:t>
            </a:r>
            <a:r>
              <a:rPr lang="it-IT"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temperature, </a:t>
            </a:r>
            <a:r>
              <a:rPr lang="it-IT" altLang="nb-NO" sz="2400"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precip</a:t>
            </a:r>
            <a:r>
              <a:rPr lang="it-IT"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a:t>
            </a:r>
          </a:p>
          <a:p>
            <a:pPr marL="1000125" lvl="1" indent="-457200">
              <a:lnSpc>
                <a:spcPct val="100000"/>
              </a:lnSpc>
              <a:spcBef>
                <a:spcPts val="0"/>
              </a:spcBef>
              <a:buFont typeface="+mj-lt"/>
              <a:buAutoNum type="arabicPeriod"/>
            </a:pPr>
            <a:r>
              <a:rPr lang="en-US" altLang="nb-NO" sz="2400" dirty="0">
                <a:solidFill>
                  <a:prstClr val="black"/>
                </a:solidFill>
                <a:latin typeface="Yu Gothic UI" panose="020B0500000000000000" pitchFamily="34" charset="-128"/>
                <a:ea typeface="Yu Gothic UI" panose="020B0500000000000000" pitchFamily="34" charset="-128"/>
              </a:rPr>
              <a:t>Cubic Convolution</a:t>
            </a:r>
          </a:p>
          <a:p>
            <a:pPr marL="1000125" lvl="1" indent="-457200">
              <a:lnSpc>
                <a:spcPct val="100000"/>
              </a:lnSpc>
              <a:spcBef>
                <a:spcPts val="0"/>
              </a:spcBef>
              <a:buFont typeface="+mj-lt"/>
              <a:buAutoNum type="arabicPeriod"/>
            </a:pPr>
            <a:r>
              <a:rPr lang="en-US" altLang="nb-NO" sz="2400" dirty="0">
                <a:solidFill>
                  <a:prstClr val="black"/>
                </a:solidFill>
                <a:latin typeface="Yu Gothic UI" panose="020B0500000000000000" pitchFamily="34" charset="-128"/>
                <a:ea typeface="Yu Gothic UI" panose="020B0500000000000000" pitchFamily="34" charset="-128"/>
              </a:rPr>
              <a:t>Majority</a:t>
            </a:r>
          </a:p>
        </p:txBody>
      </p:sp>
    </p:spTree>
    <p:extLst>
      <p:ext uri="{BB962C8B-B14F-4D97-AF65-F5344CB8AC3E}">
        <p14:creationId xmlns:p14="http://schemas.microsoft.com/office/powerpoint/2010/main" val="706256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954107"/>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 to Raster Conversion</a:t>
            </a:r>
            <a:endParaRPr lang="en-US" altLang="nb-NO" sz="2400" dirty="0">
              <a:solidFill>
                <a:prstClr val="black"/>
              </a:solidFill>
              <a:latin typeface="Yu Gothic UI" panose="020B0500000000000000" pitchFamily="34" charset="-128"/>
              <a:ea typeface="Yu Gothic UI" panose="020B0500000000000000" pitchFamily="34" charset="-128"/>
            </a:endParaRPr>
          </a:p>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To change cell sizes/resolutions: Tool </a:t>
            </a:r>
            <a:r>
              <a:rPr lang="en-US" altLang="nb-NO" sz="2400" i="1" dirty="0">
                <a:solidFill>
                  <a:prstClr val="black"/>
                </a:solidFill>
                <a:latin typeface="Yu Gothic UI" panose="020B0500000000000000" pitchFamily="34" charset="-128"/>
                <a:ea typeface="Yu Gothic UI" panose="020B0500000000000000" pitchFamily="34" charset="-128"/>
              </a:rPr>
              <a:t>Resample</a:t>
            </a:r>
            <a:endParaRPr lang="en-US" altLang="nb-NO" sz="24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rotWithShape="1">
          <a:blip r:embed="rId3"/>
          <a:srcRect r="1194"/>
          <a:stretch/>
        </p:blipFill>
        <p:spPr>
          <a:xfrm>
            <a:off x="915204" y="2282847"/>
            <a:ext cx="3941601" cy="2239122"/>
          </a:xfrm>
          <a:prstGeom prst="rect">
            <a:avLst/>
          </a:prstGeom>
        </p:spPr>
      </p:pic>
      <p:sp>
        <p:nvSpPr>
          <p:cNvPr id="8" name="Rectangle 7"/>
          <p:cNvSpPr/>
          <p:nvPr/>
        </p:nvSpPr>
        <p:spPr>
          <a:xfrm>
            <a:off x="4856804" y="2338262"/>
            <a:ext cx="1838104" cy="830997"/>
          </a:xfrm>
          <a:prstGeom prst="rect">
            <a:avLst/>
          </a:prstGeom>
        </p:spPr>
        <p:txBody>
          <a:bodyPr wrap="square">
            <a:spAutoFit/>
          </a:bodyPr>
          <a:lstStyle/>
          <a:p>
            <a:r>
              <a:rPr lang="nb-NO" sz="2400" i="1" dirty="0">
                <a:solidFill>
                  <a:srgbClr val="FFFFFF"/>
                </a:solidFill>
                <a:latin typeface="TwCenMT-Italic"/>
              </a:rPr>
              <a:t>From 10 m </a:t>
            </a:r>
            <a:r>
              <a:rPr lang="nb-NO" sz="2400" i="1" dirty="0" err="1">
                <a:solidFill>
                  <a:srgbClr val="FFFFFF"/>
                </a:solidFill>
                <a:latin typeface="TwCenMT-Italic"/>
              </a:rPr>
              <a:t>resolution</a:t>
            </a:r>
            <a:r>
              <a:rPr lang="nb-NO" sz="2400" i="1" dirty="0">
                <a:solidFill>
                  <a:srgbClr val="FFFFFF"/>
                </a:solidFill>
                <a:latin typeface="TwCenMT-Italic"/>
              </a:rPr>
              <a:t>…</a:t>
            </a:r>
            <a:endParaRPr lang="nb-NO" sz="2400" dirty="0"/>
          </a:p>
        </p:txBody>
      </p:sp>
      <p:grpSp>
        <p:nvGrpSpPr>
          <p:cNvPr id="2" name="Group 1"/>
          <p:cNvGrpSpPr/>
          <p:nvPr/>
        </p:nvGrpSpPr>
        <p:grpSpPr>
          <a:xfrm>
            <a:off x="819038" y="4415284"/>
            <a:ext cx="5875870" cy="2303464"/>
            <a:chOff x="819038" y="4415284"/>
            <a:chExt cx="5875870" cy="2303464"/>
          </a:xfrm>
        </p:grpSpPr>
        <p:pic>
          <p:nvPicPr>
            <p:cNvPr id="7" name="Picture 6"/>
            <p:cNvPicPr>
              <a:picLocks noChangeAspect="1"/>
            </p:cNvPicPr>
            <p:nvPr/>
          </p:nvPicPr>
          <p:blipFill>
            <a:blip r:embed="rId4"/>
            <a:stretch>
              <a:fillRect/>
            </a:stretch>
          </p:blipFill>
          <p:spPr>
            <a:xfrm>
              <a:off x="2686366" y="4415284"/>
              <a:ext cx="4008542" cy="2303464"/>
            </a:xfrm>
            <a:prstGeom prst="rect">
              <a:avLst/>
            </a:prstGeom>
          </p:spPr>
        </p:pic>
        <p:sp>
          <p:nvSpPr>
            <p:cNvPr id="9" name="Rectangle 8"/>
            <p:cNvSpPr/>
            <p:nvPr/>
          </p:nvSpPr>
          <p:spPr>
            <a:xfrm>
              <a:off x="819038" y="5469065"/>
              <a:ext cx="1963495" cy="830997"/>
            </a:xfrm>
            <a:prstGeom prst="rect">
              <a:avLst/>
            </a:prstGeom>
          </p:spPr>
          <p:txBody>
            <a:bodyPr wrap="square">
              <a:spAutoFit/>
            </a:bodyPr>
            <a:lstStyle/>
            <a:p>
              <a:r>
                <a:rPr lang="nb-NO" sz="2400" i="1" dirty="0">
                  <a:solidFill>
                    <a:srgbClr val="FFFFFF"/>
                  </a:solidFill>
                  <a:latin typeface="TwCenMT-Italic"/>
                </a:rPr>
                <a:t>…to 200 m </a:t>
              </a:r>
            </a:p>
            <a:p>
              <a:r>
                <a:rPr lang="nb-NO" sz="2400" i="1" dirty="0" err="1">
                  <a:solidFill>
                    <a:srgbClr val="FFFFFF"/>
                  </a:solidFill>
                  <a:latin typeface="TwCenMT-Italic"/>
                </a:rPr>
                <a:t>resolution</a:t>
              </a:r>
              <a:endParaRPr lang="nb-NO" sz="2400" dirty="0"/>
            </a:p>
          </p:txBody>
        </p:sp>
      </p:grpSp>
      <p:sp>
        <p:nvSpPr>
          <p:cNvPr id="10" name="Rectangle 9"/>
          <p:cNvSpPr/>
          <p:nvPr/>
        </p:nvSpPr>
        <p:spPr>
          <a:xfrm>
            <a:off x="6627967" y="2468244"/>
            <a:ext cx="5497092" cy="3416320"/>
          </a:xfrm>
          <a:prstGeom prst="rect">
            <a:avLst/>
          </a:prstGeom>
        </p:spPr>
        <p:txBody>
          <a:bodyPr wrap="square">
            <a:spAutoFit/>
          </a:bodyPr>
          <a:lstStyle/>
          <a:p>
            <a:pPr marL="542925" lvl="1">
              <a:lnSpc>
                <a:spcPct val="100000"/>
              </a:lnSpc>
              <a:spcBef>
                <a:spcPts val="0"/>
              </a:spcBef>
            </a:pPr>
            <a:r>
              <a:rPr lang="en-US" altLang="nb-NO" sz="2400" u="sng" dirty="0">
                <a:solidFill>
                  <a:prstClr val="black"/>
                </a:solidFill>
                <a:latin typeface="Yu Gothic UI" panose="020B0500000000000000" pitchFamily="34" charset="-128"/>
                <a:ea typeface="Yu Gothic UI" panose="020B0500000000000000" pitchFamily="34" charset="-128"/>
              </a:rPr>
              <a:t>Different choices for resampling the raster:</a:t>
            </a:r>
          </a:p>
          <a:p>
            <a:pPr marL="1000125" lvl="1" indent="-457200">
              <a:lnSpc>
                <a:spcPct val="100000"/>
              </a:lnSpc>
              <a:spcBef>
                <a:spcPts val="0"/>
              </a:spcBef>
              <a:buFont typeface="+mj-lt"/>
              <a:buAutoNum type="arabicPeriod"/>
            </a:pPr>
            <a:r>
              <a:rPr lang="en-US" altLang="nb-NO" sz="2400" dirty="0">
                <a:solidFill>
                  <a:prstClr val="black"/>
                </a:solidFill>
                <a:latin typeface="Yu Gothic UI" panose="020B0500000000000000" pitchFamily="34" charset="-128"/>
                <a:ea typeface="Yu Gothic UI" panose="020B0500000000000000" pitchFamily="34" charset="-128"/>
              </a:rPr>
              <a:t>Nearest Neighbor </a:t>
            </a:r>
            <a:r>
              <a:rPr lang="en-US"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best for discrete data</a:t>
            </a:r>
            <a:endParaRPr lang="en-US" altLang="nb-NO" sz="2400" dirty="0">
              <a:solidFill>
                <a:prstClr val="black"/>
              </a:solidFill>
              <a:latin typeface="Yu Gothic UI" panose="020B0500000000000000" pitchFamily="34" charset="-128"/>
              <a:ea typeface="Yu Gothic UI" panose="020B0500000000000000" pitchFamily="34" charset="-128"/>
            </a:endParaRPr>
          </a:p>
          <a:p>
            <a:pPr marL="1000125" lvl="1" indent="-457200">
              <a:lnSpc>
                <a:spcPct val="100000"/>
              </a:lnSpc>
              <a:spcBef>
                <a:spcPts val="0"/>
              </a:spcBef>
              <a:buFont typeface="+mj-lt"/>
              <a:buAutoNum type="arabicPeriod"/>
            </a:pPr>
            <a:r>
              <a:rPr lang="en-US" altLang="nb-NO" sz="2400" dirty="0">
                <a:solidFill>
                  <a:prstClr val="black"/>
                </a:solidFill>
                <a:latin typeface="Yu Gothic UI" panose="020B0500000000000000" pitchFamily="34" charset="-128"/>
                <a:ea typeface="Yu Gothic UI" panose="020B0500000000000000" pitchFamily="34" charset="-128"/>
              </a:rPr>
              <a:t>Bilinear </a:t>
            </a:r>
            <a:r>
              <a:rPr lang="en-US"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best </a:t>
            </a:r>
            <a:r>
              <a:rPr lang="it-IT" altLang="nb-NO" sz="2400"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continuous</a:t>
            </a:r>
            <a:r>
              <a:rPr lang="it-IT"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data (</a:t>
            </a:r>
            <a:r>
              <a:rPr lang="it-IT" altLang="nb-NO" sz="2400"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elevation</a:t>
            </a:r>
            <a:r>
              <a:rPr lang="it-IT"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a:t>
            </a:r>
            <a:r>
              <a:rPr lang="it-IT" altLang="nb-NO" sz="2400"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slope</a:t>
            </a:r>
            <a:r>
              <a:rPr lang="it-IT"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temperature, </a:t>
            </a:r>
            <a:r>
              <a:rPr lang="it-IT" altLang="nb-NO" sz="2400"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precip</a:t>
            </a:r>
            <a:r>
              <a:rPr lang="it-IT"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a:t>
            </a:r>
          </a:p>
          <a:p>
            <a:pPr marL="1000125" lvl="1" indent="-457200">
              <a:lnSpc>
                <a:spcPct val="100000"/>
              </a:lnSpc>
              <a:spcBef>
                <a:spcPts val="0"/>
              </a:spcBef>
              <a:buFont typeface="+mj-lt"/>
              <a:buAutoNum type="arabicPeriod"/>
            </a:pPr>
            <a:r>
              <a:rPr lang="en-US" altLang="nb-NO" sz="2400" dirty="0">
                <a:solidFill>
                  <a:prstClr val="black"/>
                </a:solidFill>
                <a:latin typeface="Yu Gothic UI" panose="020B0500000000000000" pitchFamily="34" charset="-128"/>
                <a:ea typeface="Yu Gothic UI" panose="020B0500000000000000" pitchFamily="34" charset="-128"/>
              </a:rPr>
              <a:t>Cubic Convolution</a:t>
            </a:r>
          </a:p>
          <a:p>
            <a:pPr marL="1000125" lvl="1" indent="-457200">
              <a:lnSpc>
                <a:spcPct val="100000"/>
              </a:lnSpc>
              <a:spcBef>
                <a:spcPts val="0"/>
              </a:spcBef>
              <a:buFont typeface="+mj-lt"/>
              <a:buAutoNum type="arabicPeriod"/>
            </a:pPr>
            <a:r>
              <a:rPr lang="en-US" altLang="nb-NO" sz="2400" dirty="0">
                <a:solidFill>
                  <a:prstClr val="black"/>
                </a:solidFill>
                <a:latin typeface="Yu Gothic UI" panose="020B0500000000000000" pitchFamily="34" charset="-128"/>
                <a:ea typeface="Yu Gothic UI" panose="020B0500000000000000" pitchFamily="34" charset="-128"/>
              </a:rPr>
              <a:t>Majority</a:t>
            </a:r>
          </a:p>
        </p:txBody>
      </p:sp>
      <p:pic>
        <p:nvPicPr>
          <p:cNvPr id="4" name="Picture 3"/>
          <p:cNvPicPr>
            <a:picLocks noChangeAspect="1"/>
          </p:cNvPicPr>
          <p:nvPr/>
        </p:nvPicPr>
        <p:blipFill>
          <a:blip r:embed="rId5"/>
          <a:stretch>
            <a:fillRect/>
          </a:stretch>
        </p:blipFill>
        <p:spPr>
          <a:xfrm>
            <a:off x="5704313" y="2468244"/>
            <a:ext cx="6420746" cy="4124901"/>
          </a:xfrm>
          <a:prstGeom prst="rect">
            <a:avLst/>
          </a:prstGeom>
        </p:spPr>
      </p:pic>
      <p:sp>
        <p:nvSpPr>
          <p:cNvPr id="11" name="Rectangle 10"/>
          <p:cNvSpPr/>
          <p:nvPr/>
        </p:nvSpPr>
        <p:spPr>
          <a:xfrm>
            <a:off x="5879407" y="5122607"/>
            <a:ext cx="4060122" cy="1323439"/>
          </a:xfrm>
          <a:prstGeom prst="rect">
            <a:avLst/>
          </a:prstGeom>
        </p:spPr>
        <p:txBody>
          <a:bodyPr wrap="square">
            <a:spAutoFit/>
          </a:bodyPr>
          <a:lstStyle/>
          <a:p>
            <a:pPr marL="0" lvl="1">
              <a:lnSpc>
                <a:spcPct val="100000"/>
              </a:lnSpc>
              <a:spcBef>
                <a:spcPts val="0"/>
              </a:spcBef>
            </a:pPr>
            <a:r>
              <a:rPr lang="en-US" altLang="nb-NO" sz="2000" dirty="0">
                <a:solidFill>
                  <a:prstClr val="black"/>
                </a:solidFill>
                <a:latin typeface="Yu Gothic UI" panose="020B0500000000000000" pitchFamily="34" charset="-128"/>
                <a:ea typeface="Yu Gothic UI" panose="020B0500000000000000" pitchFamily="34" charset="-128"/>
              </a:rPr>
              <a:t>ArcMap Tool: </a:t>
            </a:r>
            <a:r>
              <a:rPr lang="en-US" altLang="nb-NO" sz="2000" i="1" dirty="0">
                <a:solidFill>
                  <a:prstClr val="black"/>
                </a:solidFill>
                <a:latin typeface="Yu Gothic UI" panose="020B0500000000000000" pitchFamily="34" charset="-128"/>
                <a:ea typeface="Yu Gothic UI" panose="020B0500000000000000" pitchFamily="34" charset="-128"/>
              </a:rPr>
              <a:t>Resample</a:t>
            </a:r>
          </a:p>
          <a:p>
            <a:pPr marL="0" lvl="1">
              <a:lnSpc>
                <a:spcPct val="100000"/>
              </a:lnSpc>
              <a:spcBef>
                <a:spcPts val="0"/>
              </a:spcBef>
            </a:pPr>
            <a:r>
              <a:rPr lang="en-US" altLang="nb-NO" sz="2000" dirty="0">
                <a:solidFill>
                  <a:prstClr val="black"/>
                </a:solidFill>
                <a:latin typeface="Yu Gothic UI" panose="020B0500000000000000" pitchFamily="34" charset="-128"/>
                <a:ea typeface="Yu Gothic UI" panose="020B0500000000000000" pitchFamily="34" charset="-128"/>
              </a:rPr>
              <a:t>Note: these are interpolation methods. We will talk about this next lecture!</a:t>
            </a:r>
          </a:p>
        </p:txBody>
      </p:sp>
    </p:spTree>
    <p:extLst>
      <p:ext uri="{BB962C8B-B14F-4D97-AF65-F5344CB8AC3E}">
        <p14:creationId xmlns:p14="http://schemas.microsoft.com/office/powerpoint/2010/main" val="27511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76"/>
          <p:cNvSpPr txBox="1">
            <a:spLocks noGrp="1"/>
          </p:cNvSpPr>
          <p:nvPr>
            <p:ph type="body" idx="1"/>
          </p:nvPr>
        </p:nvSpPr>
        <p:spPr>
          <a:xfrm>
            <a:off x="360045" y="1757498"/>
            <a:ext cx="5489100" cy="4301100"/>
          </a:xfrm>
          <a:prstGeom prst="rect">
            <a:avLst/>
          </a:prstGeom>
          <a:noFill/>
          <a:ln>
            <a:noFill/>
          </a:ln>
          <a:effectLst>
            <a:outerShdw blurRad="50800" dist="50800" dir="5400000" algn="ctr" rotWithShape="0">
              <a:srgbClr val="010000">
                <a:alpha val="0"/>
              </a:srgbClr>
            </a:outerShdw>
          </a:effectLst>
        </p:spPr>
        <p:txBody>
          <a:bodyPr spcFirstLastPara="1" wrap="square" lIns="0" tIns="0" rIns="0" bIns="0" anchor="t" anchorCtr="0">
            <a:noAutofit/>
          </a:bodyPr>
          <a:lstStyle/>
          <a:p>
            <a:pPr marL="0" lvl="0" indent="0" algn="l" rtl="0">
              <a:lnSpc>
                <a:spcPct val="100000"/>
              </a:lnSpc>
              <a:spcBef>
                <a:spcPts val="0"/>
              </a:spcBef>
              <a:spcAft>
                <a:spcPts val="0"/>
              </a:spcAft>
              <a:buNone/>
            </a:pPr>
            <a:endParaRPr lang="en-US" dirty="0"/>
          </a:p>
          <a:p>
            <a:pPr marL="0" lvl="0" indent="0" algn="l" rtl="0">
              <a:lnSpc>
                <a:spcPct val="100000"/>
              </a:lnSpc>
              <a:spcBef>
                <a:spcPts val="1150"/>
              </a:spcBef>
              <a:spcAft>
                <a:spcPts val="0"/>
              </a:spcAft>
              <a:buNone/>
            </a:pPr>
            <a:r>
              <a:rPr lang="en-US" dirty="0"/>
              <a:t>Spatial analysis</a:t>
            </a:r>
          </a:p>
          <a:p>
            <a:pPr marL="685834" lvl="1" indent="-228611" algn="l" rtl="0">
              <a:spcBef>
                <a:spcPts val="500"/>
              </a:spcBef>
              <a:spcAft>
                <a:spcPts val="0"/>
              </a:spcAft>
              <a:buSzPts val="2000"/>
              <a:buChar char="▪"/>
            </a:pPr>
            <a:r>
              <a:rPr lang="en-US" dirty="0"/>
              <a:t>Are there glaciers &gt;50km from the coast?</a:t>
            </a:r>
          </a:p>
          <a:p>
            <a:pPr marL="685834" lvl="1" indent="-228611"/>
            <a:r>
              <a:rPr lang="en-US" dirty="0"/>
              <a:t>Are there glaciers &gt;100km from the coast?</a:t>
            </a:r>
          </a:p>
          <a:p>
            <a:pPr marL="685834" lvl="1" indent="-101611" algn="l" rtl="0">
              <a:lnSpc>
                <a:spcPct val="100000"/>
              </a:lnSpc>
              <a:spcBef>
                <a:spcPts val="500"/>
              </a:spcBef>
              <a:spcAft>
                <a:spcPts val="0"/>
              </a:spcAft>
              <a:buClr>
                <a:schemeClr val="dk1"/>
              </a:buClr>
              <a:buSzPts val="2000"/>
              <a:buNone/>
            </a:pPr>
            <a:endParaRPr lang="en-US" dirty="0"/>
          </a:p>
          <a:p>
            <a:pPr marL="288000" lvl="0" indent="-135600" algn="l" rtl="0">
              <a:lnSpc>
                <a:spcPct val="100000"/>
              </a:lnSpc>
              <a:spcBef>
                <a:spcPts val="1150"/>
              </a:spcBef>
              <a:spcAft>
                <a:spcPts val="0"/>
              </a:spcAft>
              <a:buClr>
                <a:schemeClr val="dk1"/>
              </a:buClr>
              <a:buSzPts val="2400"/>
              <a:buNone/>
            </a:pPr>
            <a:endParaRPr lang="en-US" dirty="0"/>
          </a:p>
        </p:txBody>
      </p:sp>
      <p:sp>
        <p:nvSpPr>
          <p:cNvPr id="732" name="Google Shape;732;p76"/>
          <p:cNvSpPr txBox="1">
            <a:spLocks noGrp="1"/>
          </p:cNvSpPr>
          <p:nvPr>
            <p:ph type="sldNum" idx="12"/>
          </p:nvPr>
        </p:nvSpPr>
        <p:spPr>
          <a:xfrm>
            <a:off x="11266367" y="6263528"/>
            <a:ext cx="599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no-NO"/>
              <a:t>Side </a:t>
            </a:r>
            <a:fld id="{00000000-1234-1234-1234-123412341234}" type="slidenum">
              <a:rPr lang="no-NO"/>
              <a:t>3</a:t>
            </a:fld>
            <a:endParaRPr/>
          </a:p>
        </p:txBody>
      </p:sp>
      <p:pic>
        <p:nvPicPr>
          <p:cNvPr id="735" name="Google Shape;735;p76"/>
          <p:cNvPicPr preferRelativeResize="0"/>
          <p:nvPr/>
        </p:nvPicPr>
        <p:blipFill>
          <a:blip r:embed="rId3">
            <a:alphaModFix/>
          </a:blip>
          <a:stretch>
            <a:fillRect/>
          </a:stretch>
        </p:blipFill>
        <p:spPr>
          <a:xfrm>
            <a:off x="6565220" y="806020"/>
            <a:ext cx="5112420" cy="5245944"/>
          </a:xfrm>
          <a:prstGeom prst="rect">
            <a:avLst/>
          </a:prstGeom>
          <a:noFill/>
          <a:ln>
            <a:noFill/>
          </a:ln>
          <a:effectLst>
            <a:outerShdw blurRad="214313" algn="bl" rotWithShape="0">
              <a:srgbClr val="000000">
                <a:alpha val="62000"/>
              </a:srgbClr>
            </a:outerShdw>
          </a:effectLst>
        </p:spPr>
      </p:pic>
      <p:pic>
        <p:nvPicPr>
          <p:cNvPr id="736" name="Google Shape;736;p76"/>
          <p:cNvPicPr preferRelativeResize="0"/>
          <p:nvPr/>
        </p:nvPicPr>
        <p:blipFill>
          <a:blip r:embed="rId4">
            <a:alphaModFix/>
          </a:blip>
          <a:stretch>
            <a:fillRect/>
          </a:stretch>
        </p:blipFill>
        <p:spPr>
          <a:xfrm>
            <a:off x="6565225" y="806013"/>
            <a:ext cx="5112425" cy="5245980"/>
          </a:xfrm>
          <a:prstGeom prst="rect">
            <a:avLst/>
          </a:prstGeom>
          <a:noFill/>
          <a:ln>
            <a:noFill/>
          </a:ln>
        </p:spPr>
      </p:pic>
      <p:pic>
        <p:nvPicPr>
          <p:cNvPr id="737" name="Google Shape;737;p76"/>
          <p:cNvPicPr preferRelativeResize="0"/>
          <p:nvPr/>
        </p:nvPicPr>
        <p:blipFill>
          <a:blip r:embed="rId5">
            <a:alphaModFix/>
          </a:blip>
          <a:stretch>
            <a:fillRect/>
          </a:stretch>
        </p:blipFill>
        <p:spPr>
          <a:xfrm>
            <a:off x="6565226" y="806025"/>
            <a:ext cx="5112425" cy="5245944"/>
          </a:xfrm>
          <a:prstGeom prst="rect">
            <a:avLst/>
          </a:prstGeom>
          <a:noFill/>
          <a:ln>
            <a:noFill/>
          </a:ln>
        </p:spPr>
      </p:pic>
      <p:pic>
        <p:nvPicPr>
          <p:cNvPr id="738" name="Google Shape;738;p76"/>
          <p:cNvPicPr preferRelativeResize="0"/>
          <p:nvPr/>
        </p:nvPicPr>
        <p:blipFill>
          <a:blip r:embed="rId6">
            <a:alphaModFix/>
          </a:blip>
          <a:stretch>
            <a:fillRect/>
          </a:stretch>
        </p:blipFill>
        <p:spPr>
          <a:xfrm>
            <a:off x="2691196" y="3751076"/>
            <a:ext cx="3617975" cy="402000"/>
          </a:xfrm>
          <a:prstGeom prst="rect">
            <a:avLst/>
          </a:prstGeom>
          <a:noFill/>
          <a:ln>
            <a:noFill/>
          </a:ln>
        </p:spPr>
      </p:pic>
      <p:pic>
        <p:nvPicPr>
          <p:cNvPr id="739" name="Google Shape;739;p76"/>
          <p:cNvPicPr preferRelativeResize="0"/>
          <p:nvPr/>
        </p:nvPicPr>
        <p:blipFill>
          <a:blip r:embed="rId7">
            <a:alphaModFix/>
          </a:blip>
          <a:stretch>
            <a:fillRect/>
          </a:stretch>
        </p:blipFill>
        <p:spPr>
          <a:xfrm>
            <a:off x="6565226" y="806025"/>
            <a:ext cx="5118886" cy="5252573"/>
          </a:xfrm>
          <a:prstGeom prst="rect">
            <a:avLst/>
          </a:prstGeom>
          <a:noFill/>
          <a:ln>
            <a:noFill/>
          </a:ln>
        </p:spPr>
      </p:pic>
      <p:pic>
        <p:nvPicPr>
          <p:cNvPr id="740" name="Google Shape;740;p76"/>
          <p:cNvPicPr preferRelativeResize="0"/>
          <p:nvPr/>
        </p:nvPicPr>
        <p:blipFill>
          <a:blip r:embed="rId8">
            <a:alphaModFix/>
          </a:blip>
          <a:stretch>
            <a:fillRect/>
          </a:stretch>
        </p:blipFill>
        <p:spPr>
          <a:xfrm>
            <a:off x="2644801" y="4554750"/>
            <a:ext cx="3710780" cy="402000"/>
          </a:xfrm>
          <a:prstGeom prst="rect">
            <a:avLst/>
          </a:prstGeom>
          <a:noFill/>
          <a:ln>
            <a:noFill/>
          </a:ln>
        </p:spPr>
      </p:pic>
      <p:sp>
        <p:nvSpPr>
          <p:cNvPr id="15" name="Google Shape;716;p75"/>
          <p:cNvSpPr txBox="1">
            <a:spLocks noGrp="1"/>
          </p:cNvSpPr>
          <p:nvPr>
            <p:ph type="title"/>
          </p:nvPr>
        </p:nvSpPr>
        <p:spPr>
          <a:xfrm>
            <a:off x="500979" y="346706"/>
            <a:ext cx="11471910" cy="54265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3500"/>
              <a:buFont typeface="Arial"/>
              <a:buNone/>
            </a:pPr>
            <a:r>
              <a:rPr lang="nb-NO" b="1" dirty="0">
                <a:solidFill>
                  <a:srgbClr val="1F7F79"/>
                </a:solidFill>
                <a:latin typeface="Yu Gothic" panose="020B0400000000000000" pitchFamily="34" charset="-128"/>
                <a:ea typeface="Yu Gothic" panose="020B0400000000000000" pitchFamily="34" charset="-128"/>
              </a:rPr>
              <a:t>A simple </a:t>
            </a:r>
            <a:br>
              <a:rPr lang="nb-NO" b="1" dirty="0">
                <a:solidFill>
                  <a:srgbClr val="1F7F79"/>
                </a:solidFill>
                <a:latin typeface="Yu Gothic" panose="020B0400000000000000" pitchFamily="34" charset="-128"/>
                <a:ea typeface="Yu Gothic" panose="020B0400000000000000" pitchFamily="34" charset="-128"/>
              </a:rPr>
            </a:br>
            <a:r>
              <a:rPr lang="nb-NO" b="1" dirty="0" err="1" smtClean="0">
                <a:solidFill>
                  <a:srgbClr val="1F7F79"/>
                </a:solidFill>
                <a:latin typeface="Yu Gothic" panose="020B0400000000000000" pitchFamily="34" charset="-128"/>
                <a:ea typeface="Yu Gothic" panose="020B0400000000000000" pitchFamily="34" charset="-128"/>
              </a:rPr>
              <a:t>example</a:t>
            </a:r>
            <a:endParaRPr b="1" dirty="0">
              <a:solidFill>
                <a:srgbClr val="1F7F79"/>
              </a:solidFill>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243506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0621" y="1252832"/>
            <a:ext cx="11561379" cy="954107"/>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rPr>
              <a:t>Raster to Raster Conversion</a:t>
            </a:r>
            <a:endParaRPr lang="en-US" altLang="nb-NO" sz="24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To change cell sizes/resolutions</a:t>
            </a: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rotWithShape="1">
          <a:blip r:embed="rId3"/>
          <a:srcRect r="1194"/>
          <a:stretch/>
        </p:blipFill>
        <p:spPr>
          <a:xfrm>
            <a:off x="915204" y="2282847"/>
            <a:ext cx="3941601" cy="2239122"/>
          </a:xfrm>
          <a:prstGeom prst="rect">
            <a:avLst/>
          </a:prstGeom>
        </p:spPr>
      </p:pic>
      <p:sp>
        <p:nvSpPr>
          <p:cNvPr id="8" name="Rectangle 7"/>
          <p:cNvSpPr/>
          <p:nvPr/>
        </p:nvSpPr>
        <p:spPr>
          <a:xfrm>
            <a:off x="4856804" y="2338262"/>
            <a:ext cx="1838104" cy="830997"/>
          </a:xfrm>
          <a:prstGeom prst="rect">
            <a:avLst/>
          </a:prstGeom>
        </p:spPr>
        <p:txBody>
          <a:bodyPr wrap="square">
            <a:spAutoFit/>
          </a:bodyPr>
          <a:lstStyle/>
          <a:p>
            <a:r>
              <a:rPr lang="nb-NO" sz="2400" i="1" dirty="0">
                <a:solidFill>
                  <a:srgbClr val="FFFFFF"/>
                </a:solidFill>
                <a:latin typeface="TwCenMT-Italic"/>
              </a:rPr>
              <a:t>From 10 m </a:t>
            </a:r>
            <a:r>
              <a:rPr lang="nb-NO" sz="2400" i="1" dirty="0" err="1">
                <a:solidFill>
                  <a:srgbClr val="FFFFFF"/>
                </a:solidFill>
                <a:latin typeface="TwCenMT-Italic"/>
              </a:rPr>
              <a:t>resolution</a:t>
            </a:r>
            <a:r>
              <a:rPr lang="nb-NO" sz="2400" i="1" dirty="0">
                <a:solidFill>
                  <a:srgbClr val="FFFFFF"/>
                </a:solidFill>
                <a:latin typeface="TwCenMT-Italic"/>
              </a:rPr>
              <a:t>…</a:t>
            </a:r>
            <a:endParaRPr lang="nb-NO" sz="2400" dirty="0"/>
          </a:p>
        </p:txBody>
      </p:sp>
      <p:grpSp>
        <p:nvGrpSpPr>
          <p:cNvPr id="2" name="Group 1"/>
          <p:cNvGrpSpPr/>
          <p:nvPr/>
        </p:nvGrpSpPr>
        <p:grpSpPr>
          <a:xfrm>
            <a:off x="819038" y="4415284"/>
            <a:ext cx="5875870" cy="2303464"/>
            <a:chOff x="819038" y="4415284"/>
            <a:chExt cx="5875870" cy="2303464"/>
          </a:xfrm>
        </p:grpSpPr>
        <p:pic>
          <p:nvPicPr>
            <p:cNvPr id="7" name="Picture 6"/>
            <p:cNvPicPr>
              <a:picLocks noChangeAspect="1"/>
            </p:cNvPicPr>
            <p:nvPr/>
          </p:nvPicPr>
          <p:blipFill>
            <a:blip r:embed="rId4"/>
            <a:stretch>
              <a:fillRect/>
            </a:stretch>
          </p:blipFill>
          <p:spPr>
            <a:xfrm>
              <a:off x="2686366" y="4415284"/>
              <a:ext cx="4008542" cy="2303464"/>
            </a:xfrm>
            <a:prstGeom prst="rect">
              <a:avLst/>
            </a:prstGeom>
          </p:spPr>
        </p:pic>
        <p:sp>
          <p:nvSpPr>
            <p:cNvPr id="9" name="Rectangle 8"/>
            <p:cNvSpPr/>
            <p:nvPr/>
          </p:nvSpPr>
          <p:spPr>
            <a:xfrm>
              <a:off x="819038" y="5469065"/>
              <a:ext cx="1963495" cy="830997"/>
            </a:xfrm>
            <a:prstGeom prst="rect">
              <a:avLst/>
            </a:prstGeom>
          </p:spPr>
          <p:txBody>
            <a:bodyPr wrap="square">
              <a:spAutoFit/>
            </a:bodyPr>
            <a:lstStyle/>
            <a:p>
              <a:r>
                <a:rPr lang="nb-NO" sz="2400" i="1" dirty="0">
                  <a:solidFill>
                    <a:srgbClr val="FFFFFF"/>
                  </a:solidFill>
                  <a:latin typeface="TwCenMT-Italic"/>
                </a:rPr>
                <a:t>…to 200 m </a:t>
              </a:r>
            </a:p>
            <a:p>
              <a:r>
                <a:rPr lang="nb-NO" sz="2400" i="1" dirty="0" err="1">
                  <a:solidFill>
                    <a:srgbClr val="FFFFFF"/>
                  </a:solidFill>
                  <a:latin typeface="TwCenMT-Italic"/>
                </a:rPr>
                <a:t>resolution</a:t>
              </a:r>
              <a:endParaRPr lang="nb-NO" sz="2400" dirty="0"/>
            </a:p>
          </p:txBody>
        </p:sp>
      </p:grpSp>
      <p:grpSp>
        <p:nvGrpSpPr>
          <p:cNvPr id="12" name="Group 11"/>
          <p:cNvGrpSpPr/>
          <p:nvPr/>
        </p:nvGrpSpPr>
        <p:grpSpPr>
          <a:xfrm>
            <a:off x="7278137" y="2631942"/>
            <a:ext cx="4235839" cy="1342899"/>
            <a:chOff x="7325280" y="3316898"/>
            <a:chExt cx="3742700" cy="1342899"/>
          </a:xfrm>
        </p:grpSpPr>
        <p:sp>
          <p:nvSpPr>
            <p:cNvPr id="13" name="Rounded Rectangle 12"/>
            <p:cNvSpPr/>
            <p:nvPr/>
          </p:nvSpPr>
          <p:spPr>
            <a:xfrm>
              <a:off x="7325280" y="3316898"/>
              <a:ext cx="3742700" cy="1342899"/>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Rectangle 13"/>
            <p:cNvSpPr/>
            <p:nvPr/>
          </p:nvSpPr>
          <p:spPr>
            <a:xfrm>
              <a:off x="7325280" y="3473568"/>
              <a:ext cx="3638644" cy="954107"/>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Can I convert elevation raster to polygon?</a:t>
              </a:r>
              <a:endParaRPr lang="nb-NO" sz="2800" dirty="0">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2195642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69452" y="2189020"/>
            <a:ext cx="2973766"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5" name="Rectangle 14"/>
          <p:cNvSpPr/>
          <p:nvPr/>
        </p:nvSpPr>
        <p:spPr>
          <a:xfrm>
            <a:off x="369453" y="2318202"/>
            <a:ext cx="3083158" cy="2923877"/>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p>
          <a:p>
            <a:endParaRPr lang="en-GB"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Rasterization</a:t>
            </a: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Vectorization</a:t>
            </a:r>
          </a:p>
        </p:txBody>
      </p:sp>
      <p:sp>
        <p:nvSpPr>
          <p:cNvPr id="22" name="Oval 21"/>
          <p:cNvSpPr/>
          <p:nvPr/>
        </p:nvSpPr>
        <p:spPr>
          <a:xfrm>
            <a:off x="2736232" y="1857956"/>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3" name="Rectangle 22"/>
          <p:cNvSpPr/>
          <p:nvPr/>
        </p:nvSpPr>
        <p:spPr>
          <a:xfrm>
            <a:off x="2901729" y="1844359"/>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18" name="Rounded Rectangle 17"/>
          <p:cNvSpPr/>
          <p:nvPr/>
        </p:nvSpPr>
        <p:spPr>
          <a:xfrm>
            <a:off x="7595392" y="2183032"/>
            <a:ext cx="4302484"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9" name="Rectangle 18"/>
          <p:cNvSpPr/>
          <p:nvPr/>
        </p:nvSpPr>
        <p:spPr>
          <a:xfrm>
            <a:off x="7755423" y="2318202"/>
            <a:ext cx="4142453" cy="3354765"/>
          </a:xfrm>
          <a:prstGeom prst="rect">
            <a:avLst/>
          </a:prstGeom>
          <a:noFill/>
          <a:ln>
            <a:noFill/>
          </a:ln>
        </p:spPr>
        <p:txBody>
          <a:bodyPr wrap="square">
            <a:spAutoFit/>
          </a:bodyPr>
          <a:lstStyle/>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Attribute operations</a:t>
            </a:r>
          </a:p>
          <a:p>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(vector &amp; raster)</a:t>
            </a:r>
            <a:endParaRPr lang="en-US"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Selection by attribute and location</a:t>
            </a:r>
          </a:p>
          <a:p>
            <a:pPr marL="45720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Aggregation</a:t>
            </a:r>
          </a:p>
          <a:p>
            <a:pPr marL="45720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Overlay</a:t>
            </a:r>
            <a:endParaRPr lang="en-GB" sz="24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4" name="Oval 23"/>
          <p:cNvSpPr/>
          <p:nvPr/>
        </p:nvSpPr>
        <p:spPr>
          <a:xfrm>
            <a:off x="11349007" y="1868988"/>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5" name="Rectangle 24"/>
          <p:cNvSpPr/>
          <p:nvPr/>
        </p:nvSpPr>
        <p:spPr>
          <a:xfrm>
            <a:off x="11514504" y="1855391"/>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1" name="Rectangle 10"/>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26" name="Rounded Rectangle 25"/>
          <p:cNvSpPr/>
          <p:nvPr/>
        </p:nvSpPr>
        <p:spPr>
          <a:xfrm>
            <a:off x="4035411" y="2177046"/>
            <a:ext cx="2943364" cy="3494272"/>
          </a:xfrm>
          <a:prstGeom prst="roundRect">
            <a:avLst>
              <a:gd name="adj" fmla="val 8239"/>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7" name="Rectangle 26"/>
          <p:cNvSpPr/>
          <p:nvPr/>
        </p:nvSpPr>
        <p:spPr>
          <a:xfrm>
            <a:off x="4234173" y="2318202"/>
            <a:ext cx="2561850" cy="2923877"/>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Geometric operation</a:t>
            </a:r>
          </a:p>
          <a:p>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(vector)</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Distance</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Buffer</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t>
            </a:r>
          </a:p>
        </p:txBody>
      </p:sp>
      <p:sp>
        <p:nvSpPr>
          <p:cNvPr id="30" name="Oval 29"/>
          <p:cNvSpPr/>
          <p:nvPr/>
        </p:nvSpPr>
        <p:spPr>
          <a:xfrm>
            <a:off x="6307182" y="187024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1" name="Rectangle 30"/>
          <p:cNvSpPr/>
          <p:nvPr/>
        </p:nvSpPr>
        <p:spPr>
          <a:xfrm>
            <a:off x="6472679" y="1856646"/>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1"/>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243621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00200" y="5004707"/>
            <a:ext cx="10424160" cy="1216390"/>
          </a:xfrm>
          <a:prstGeom prst="roundRect">
            <a:avLst>
              <a:gd name="adj" fmla="val 10355"/>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Vector analysis: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question?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3" name="Rectangle 3"/>
          <p:cNvSpPr txBox="1">
            <a:spLocks noChangeArrowheads="1"/>
          </p:cNvSpPr>
          <p:nvPr/>
        </p:nvSpPr>
        <p:spPr>
          <a:xfrm>
            <a:off x="369450" y="1404154"/>
            <a:ext cx="11822549" cy="4962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363" indent="-360363"/>
            <a:r>
              <a:rPr lang="en-US" altLang="nb-NO" dirty="0">
                <a:solidFill>
                  <a:srgbClr val="000000"/>
                </a:solidFill>
                <a:latin typeface="Yu Gothic UI" panose="020B0500000000000000" pitchFamily="34" charset="-128"/>
                <a:ea typeface="Yu Gothic UI" panose="020B0500000000000000" pitchFamily="34" charset="-128"/>
              </a:rPr>
              <a:t>Where is object A located?  </a:t>
            </a:r>
            <a:r>
              <a:rPr lang="en-US" altLang="nb-NO" sz="2400" dirty="0">
                <a:solidFill>
                  <a:srgbClr val="000000"/>
                </a:solidFill>
                <a:latin typeface="Yu Gothic UI" panose="020B0500000000000000" pitchFamily="34" charset="-128"/>
                <a:ea typeface="Yu Gothic UI" panose="020B0500000000000000" pitchFamily="34" charset="-128"/>
                <a:sym typeface="Wingdings" panose="05000000000000000000" pitchFamily="2" charset="2"/>
              </a:rPr>
              <a:t> </a:t>
            </a:r>
            <a:r>
              <a:rPr lang="en-US" altLang="nb-NO" sz="2400" dirty="0">
                <a:solidFill>
                  <a:srgbClr val="000000"/>
                </a:solidFill>
                <a:latin typeface="Yu Gothic UI" panose="020B0500000000000000" pitchFamily="34" charset="-128"/>
                <a:ea typeface="Yu Gothic UI" panose="020B0500000000000000" pitchFamily="34" charset="-128"/>
              </a:rPr>
              <a:t>coordinates</a:t>
            </a:r>
          </a:p>
          <a:p>
            <a:pPr marL="360363" indent="-360363"/>
            <a:r>
              <a:rPr lang="en-US" altLang="nb-NO" dirty="0">
                <a:solidFill>
                  <a:srgbClr val="000000"/>
                </a:solidFill>
                <a:latin typeface="Yu Gothic UI" panose="020B0500000000000000" pitchFamily="34" charset="-128"/>
                <a:ea typeface="Yu Gothic UI" panose="020B0500000000000000" pitchFamily="34" charset="-128"/>
              </a:rPr>
              <a:t>How are points and lines distributed in the space?</a:t>
            </a:r>
            <a:endParaRPr lang="en-US" altLang="nb-NO" sz="1100" dirty="0">
              <a:solidFill>
                <a:srgbClr val="000000"/>
              </a:solidFill>
              <a:latin typeface="Yu Gothic UI" panose="020B0500000000000000" pitchFamily="34" charset="-128"/>
              <a:ea typeface="Yu Gothic UI" panose="020B0500000000000000" pitchFamily="34" charset="-128"/>
            </a:endParaRPr>
          </a:p>
          <a:p>
            <a:pPr marL="360363" indent="-360363"/>
            <a:r>
              <a:rPr lang="en-US" altLang="nb-NO" dirty="0">
                <a:solidFill>
                  <a:srgbClr val="000000"/>
                </a:solidFill>
                <a:latin typeface="Yu Gothic UI" panose="020B0500000000000000" pitchFamily="34" charset="-128"/>
                <a:ea typeface="Yu Gothic UI" panose="020B0500000000000000" pitchFamily="34" charset="-128"/>
              </a:rPr>
              <a:t>Where is object A in relation to another object B? </a:t>
            </a:r>
            <a:r>
              <a:rPr lang="en-US" altLang="nb-NO" sz="2400" dirty="0">
                <a:solidFill>
                  <a:srgbClr val="000000"/>
                </a:solidFill>
                <a:latin typeface="Yu Gothic UI" panose="020B0500000000000000" pitchFamily="34" charset="-128"/>
                <a:ea typeface="Yu Gothic UI" panose="020B0500000000000000" pitchFamily="34" charset="-128"/>
                <a:sym typeface="Wingdings" panose="05000000000000000000" pitchFamily="2" charset="2"/>
              </a:rPr>
              <a:t> </a:t>
            </a:r>
            <a:r>
              <a:rPr lang="en-US" altLang="nb-NO" sz="2400" dirty="0">
                <a:solidFill>
                  <a:srgbClr val="000000"/>
                </a:solidFill>
                <a:latin typeface="Yu Gothic UI" panose="020B0500000000000000" pitchFamily="34" charset="-128"/>
                <a:ea typeface="Yu Gothic UI" panose="020B0500000000000000" pitchFamily="34" charset="-128"/>
              </a:rPr>
              <a:t>overlay, distance</a:t>
            </a:r>
          </a:p>
          <a:p>
            <a:pPr marL="360363" indent="-360363"/>
            <a:r>
              <a:rPr lang="en-US" altLang="nb-NO" dirty="0">
                <a:solidFill>
                  <a:srgbClr val="000000"/>
                </a:solidFill>
                <a:latin typeface="Yu Gothic UI" panose="020B0500000000000000" pitchFamily="34" charset="-128"/>
                <a:ea typeface="Yu Gothic UI" panose="020B0500000000000000" pitchFamily="34" charset="-128"/>
              </a:rPr>
              <a:t>How many A-objects are there near object B? </a:t>
            </a:r>
            <a:r>
              <a:rPr lang="en-US" altLang="nb-NO" sz="2400" dirty="0">
                <a:solidFill>
                  <a:srgbClr val="000000"/>
                </a:solidFill>
                <a:latin typeface="Yu Gothic UI" panose="020B0500000000000000" pitchFamily="34" charset="-128"/>
                <a:ea typeface="Yu Gothic UI" panose="020B0500000000000000" pitchFamily="34" charset="-128"/>
                <a:sym typeface="Wingdings" panose="05000000000000000000" pitchFamily="2" charset="2"/>
              </a:rPr>
              <a:t> </a:t>
            </a:r>
            <a:r>
              <a:rPr lang="en-US" altLang="nb-NO" sz="2400" dirty="0">
                <a:solidFill>
                  <a:srgbClr val="000000"/>
                </a:solidFill>
                <a:latin typeface="Yu Gothic UI" panose="020B0500000000000000" pitchFamily="34" charset="-128"/>
                <a:ea typeface="Yu Gothic UI" panose="020B0500000000000000" pitchFamily="34" charset="-128"/>
              </a:rPr>
              <a:t>distance buffer</a:t>
            </a:r>
            <a:endParaRPr lang="en-US" altLang="nb-NO" sz="1100" dirty="0">
              <a:solidFill>
                <a:srgbClr val="000000"/>
              </a:solidFill>
              <a:latin typeface="Yu Gothic UI" panose="020B0500000000000000" pitchFamily="34" charset="-128"/>
              <a:ea typeface="Yu Gothic UI" panose="020B0500000000000000" pitchFamily="34" charset="-128"/>
            </a:endParaRPr>
          </a:p>
          <a:p>
            <a:pPr marL="360363" indent="-360363"/>
            <a:r>
              <a:rPr lang="en-US" altLang="nb-NO" dirty="0">
                <a:solidFill>
                  <a:srgbClr val="000000"/>
                </a:solidFill>
                <a:latin typeface="Yu Gothic UI" panose="020B0500000000000000" pitchFamily="34" charset="-128"/>
                <a:ea typeface="Yu Gothic UI" panose="020B0500000000000000" pitchFamily="34" charset="-128"/>
              </a:rPr>
              <a:t>How many A-objects are there within an area determined by object B? </a:t>
            </a:r>
            <a:r>
              <a:rPr lang="en-US" altLang="nb-NO" sz="2400" dirty="0">
                <a:solidFill>
                  <a:srgbClr val="000000"/>
                </a:solidFill>
                <a:latin typeface="Yu Gothic UI" panose="020B0500000000000000" pitchFamily="34" charset="-128"/>
                <a:ea typeface="Yu Gothic UI" panose="020B0500000000000000" pitchFamily="34" charset="-128"/>
                <a:sym typeface="Wingdings" panose="05000000000000000000" pitchFamily="2" charset="2"/>
              </a:rPr>
              <a:t> </a:t>
            </a:r>
            <a:r>
              <a:rPr lang="en-US" altLang="nb-NO" sz="2400" dirty="0">
                <a:solidFill>
                  <a:srgbClr val="000000"/>
                </a:solidFill>
                <a:latin typeface="Yu Gothic UI" panose="020B0500000000000000" pitchFamily="34" charset="-128"/>
                <a:ea typeface="Yu Gothic UI" panose="020B0500000000000000" pitchFamily="34" charset="-128"/>
              </a:rPr>
              <a:t>overlay, aggregation / sum</a:t>
            </a:r>
          </a:p>
          <a:p>
            <a:pPr marL="360363" indent="-360363"/>
            <a:r>
              <a:rPr lang="en-US" altLang="nb-NO" dirty="0">
                <a:solidFill>
                  <a:srgbClr val="000000"/>
                </a:solidFill>
                <a:latin typeface="Yu Gothic UI" panose="020B0500000000000000" pitchFamily="34" charset="-128"/>
                <a:ea typeface="Yu Gothic UI" panose="020B0500000000000000" pitchFamily="34" charset="-128"/>
              </a:rPr>
              <a:t>What is the shortest / fastest way between A and B? </a:t>
            </a:r>
            <a:r>
              <a:rPr lang="en-US" altLang="nb-NO" sz="2400" dirty="0">
                <a:solidFill>
                  <a:srgbClr val="000000"/>
                </a:solidFill>
                <a:latin typeface="Yu Gothic UI" panose="020B0500000000000000" pitchFamily="34" charset="-128"/>
                <a:ea typeface="Yu Gothic UI" panose="020B0500000000000000" pitchFamily="34" charset="-128"/>
                <a:sym typeface="Wingdings" panose="05000000000000000000" pitchFamily="2" charset="2"/>
              </a:rPr>
              <a:t> </a:t>
            </a:r>
            <a:r>
              <a:rPr lang="en-US" altLang="nb-NO" sz="2400" dirty="0">
                <a:solidFill>
                  <a:srgbClr val="000000"/>
                </a:solidFill>
                <a:latin typeface="Yu Gothic UI" panose="020B0500000000000000" pitchFamily="34" charset="-128"/>
                <a:ea typeface="Yu Gothic UI" panose="020B0500000000000000" pitchFamily="34" charset="-128"/>
              </a:rPr>
              <a:t>network</a:t>
            </a:r>
          </a:p>
          <a:p>
            <a:pPr marL="360363" indent="-360363"/>
            <a:endParaRPr lang="en-US" altLang="nb-NO" dirty="0">
              <a:solidFill>
                <a:srgbClr val="00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1941576" y="5165684"/>
            <a:ext cx="10082784" cy="954107"/>
          </a:xfrm>
          <a:prstGeom prst="rect">
            <a:avLst/>
          </a:prstGeom>
        </p:spPr>
        <p:txBody>
          <a:bodyPr wrap="square">
            <a:spAutoFit/>
          </a:bodyPr>
          <a:lstStyle/>
          <a:p>
            <a:pPr marL="360363" indent="-360363">
              <a:buNone/>
            </a:pPr>
            <a:r>
              <a:rPr lang="en-US" altLang="nb-NO" sz="2800" dirty="0">
                <a:solidFill>
                  <a:srgbClr val="000000"/>
                </a:solidFill>
                <a:latin typeface="Yu Gothic UI" panose="020B0500000000000000" pitchFamily="34" charset="-128"/>
                <a:ea typeface="Yu Gothic UI" panose="020B0500000000000000" pitchFamily="34" charset="-128"/>
              </a:rPr>
              <a:t>What analysis that can be carried out depends on:</a:t>
            </a:r>
          </a:p>
          <a:p>
            <a:pPr marL="360363" indent="-360363"/>
            <a:r>
              <a:rPr lang="en-US" altLang="nb-NO" sz="2800" dirty="0">
                <a:solidFill>
                  <a:srgbClr val="000000"/>
                </a:solidFill>
                <a:latin typeface="Yu Gothic UI" panose="020B0500000000000000" pitchFamily="34" charset="-128"/>
                <a:ea typeface="Yu Gothic UI" panose="020B0500000000000000" pitchFamily="34" charset="-128"/>
              </a:rPr>
              <a:t>measurement level, data type and data structure, and software</a:t>
            </a:r>
            <a:endParaRPr lang="nb-NO" altLang="nb-NO" sz="28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90965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Types of analysis / basic operations</a:t>
            </a:r>
            <a:endParaRPr lang="nb-NO" sz="4400" b="1" dirty="0">
              <a:solidFill>
                <a:srgbClr val="1F7F79"/>
              </a:solidFill>
              <a:latin typeface="Yu Gothic UI" panose="020B0500000000000000" pitchFamily="34" charset="-128"/>
              <a:ea typeface="Yu Gothic UI" panose="020B0500000000000000" pitchFamily="34" charset="-128"/>
            </a:endParaRPr>
          </a:p>
        </p:txBody>
      </p:sp>
      <p:sp>
        <p:nvSpPr>
          <p:cNvPr id="4" name="Rectangle 3"/>
          <p:cNvSpPr/>
          <p:nvPr/>
        </p:nvSpPr>
        <p:spPr>
          <a:xfrm>
            <a:off x="630621" y="1252832"/>
            <a:ext cx="11561379" cy="3339376"/>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dirty="0">
                <a:solidFill>
                  <a:srgbClr val="FF0000"/>
                </a:solidFill>
                <a:latin typeface="Yu Gothic UI" panose="020B0500000000000000" pitchFamily="34" charset="-128"/>
                <a:ea typeface="Yu Gothic UI" panose="020B0500000000000000" pitchFamily="34" charset="-128"/>
              </a:rPr>
              <a:t>Geometric operations</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Distance</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Buffers</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Perimeter</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Area </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a:t>
            </a:r>
            <a:endParaRPr lang="en-GB" altLang="nb-NO" sz="2800" dirty="0">
              <a:solidFill>
                <a:prstClr val="black"/>
              </a:solidFill>
              <a:latin typeface="Yu Gothic UI" panose="020B0500000000000000" pitchFamily="34" charset="-128"/>
              <a:ea typeface="Yu Gothic UI" panose="020B0500000000000000" pitchFamily="34" charset="-128"/>
            </a:endParaRPr>
          </a:p>
          <a:p>
            <a:pPr marL="542925" lvl="1">
              <a:lnSpc>
                <a:spcPct val="100000"/>
              </a:lnSpc>
              <a:spcBef>
                <a:spcPts val="0"/>
              </a:spcBef>
            </a:pPr>
            <a:endParaRPr lang="en-GB" altLang="nb-NO" sz="1100" dirty="0">
              <a:latin typeface="Yu Gothic UI" panose="020B0500000000000000" pitchFamily="34" charset="-128"/>
              <a:ea typeface="Yu Gothic UI" panose="020B0500000000000000" pitchFamily="34" charset="-128"/>
            </a:endParaRPr>
          </a:p>
          <a:p>
            <a:pPr marL="542925" lvl="1">
              <a:lnSpc>
                <a:spcPct val="100000"/>
              </a:lnSpc>
              <a:spcBef>
                <a:spcPts val="0"/>
              </a:spcBef>
            </a:pPr>
            <a:endParaRPr lang="en-GB" altLang="nb-NO" sz="2800" dirty="0">
              <a:solidFill>
                <a:prstClr val="black"/>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083762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Dimension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9" name="Rectangle 8"/>
          <p:cNvSpPr/>
          <p:nvPr/>
        </p:nvSpPr>
        <p:spPr>
          <a:xfrm>
            <a:off x="630621" y="1252832"/>
            <a:ext cx="7992518" cy="2600712"/>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dirty="0">
                <a:latin typeface="Yu Gothic UI" panose="020B0500000000000000" pitchFamily="34" charset="-128"/>
                <a:ea typeface="Yu Gothic UI" panose="020B0500000000000000" pitchFamily="34" charset="-128"/>
              </a:rPr>
              <a:t>Distance</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Euclidean Distance </a:t>
            </a:r>
            <a:r>
              <a:rPr lang="en-GB" altLang="nb-NO" sz="2400" i="1" dirty="0">
                <a:latin typeface="Yu Gothic UI" panose="020B0500000000000000" pitchFamily="34" charset="-128"/>
                <a:ea typeface="Yu Gothic UI" panose="020B0500000000000000" pitchFamily="34" charset="-128"/>
              </a:rPr>
              <a:t>(most common distance)</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Manhattan distance</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Network distance (e.g. road, river length)</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Surface distance (3D distance)</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Cost distance</a:t>
            </a:r>
          </a:p>
          <a:p>
            <a:pPr marL="542925" lvl="1">
              <a:lnSpc>
                <a:spcPct val="100000"/>
              </a:lnSpc>
              <a:spcBef>
                <a:spcPts val="0"/>
              </a:spcBef>
            </a:pPr>
            <a:endParaRPr lang="en-GB" altLang="nb-NO" sz="1100" dirty="0">
              <a:latin typeface="Yu Gothic UI" panose="020B0500000000000000" pitchFamily="34" charset="-128"/>
              <a:ea typeface="Yu Gothic UI" panose="020B0500000000000000" pitchFamily="34" charset="-128"/>
            </a:endParaRPr>
          </a:p>
        </p:txBody>
      </p:sp>
      <p:grpSp>
        <p:nvGrpSpPr>
          <p:cNvPr id="14" name="Group 13"/>
          <p:cNvGrpSpPr/>
          <p:nvPr/>
        </p:nvGrpSpPr>
        <p:grpSpPr>
          <a:xfrm>
            <a:off x="8044405" y="1342663"/>
            <a:ext cx="4147595" cy="5032147"/>
            <a:chOff x="8044405" y="1458410"/>
            <a:chExt cx="4147595" cy="5032147"/>
          </a:xfrm>
        </p:grpSpPr>
        <p:sp>
          <p:nvSpPr>
            <p:cNvPr id="10" name="Rectangle 9"/>
            <p:cNvSpPr/>
            <p:nvPr/>
          </p:nvSpPr>
          <p:spPr>
            <a:xfrm>
              <a:off x="8044405" y="1458410"/>
              <a:ext cx="4147595" cy="5032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746" b="6392"/>
            <a:stretch/>
          </p:blipFill>
          <p:spPr>
            <a:xfrm>
              <a:off x="8153837" y="2429178"/>
              <a:ext cx="3928730" cy="2761489"/>
            </a:xfrm>
            <a:prstGeom prst="rect">
              <a:avLst/>
            </a:prstGeom>
          </p:spPr>
        </p:pic>
        <p:grpSp>
          <p:nvGrpSpPr>
            <p:cNvPr id="12" name="Group 11"/>
            <p:cNvGrpSpPr/>
            <p:nvPr/>
          </p:nvGrpSpPr>
          <p:grpSpPr>
            <a:xfrm>
              <a:off x="8100267" y="1714970"/>
              <a:ext cx="3870720" cy="526948"/>
              <a:chOff x="8139968" y="1783121"/>
              <a:chExt cx="3391181" cy="461665"/>
            </a:xfrm>
          </p:grpSpPr>
          <p:pic>
            <p:nvPicPr>
              <p:cNvPr id="3" name="Picture 2"/>
              <p:cNvPicPr>
                <a:picLocks noChangeAspect="1"/>
              </p:cNvPicPr>
              <p:nvPr/>
            </p:nvPicPr>
            <p:blipFill>
              <a:blip r:embed="rId4"/>
              <a:stretch>
                <a:fillRect/>
              </a:stretch>
            </p:blipFill>
            <p:spPr>
              <a:xfrm>
                <a:off x="8705254" y="1832729"/>
                <a:ext cx="2825895" cy="368319"/>
              </a:xfrm>
              <a:prstGeom prst="rect">
                <a:avLst/>
              </a:prstGeom>
            </p:spPr>
          </p:pic>
          <p:sp>
            <p:nvSpPr>
              <p:cNvPr id="11" name="Rectangle 10"/>
              <p:cNvSpPr/>
              <p:nvPr/>
            </p:nvSpPr>
            <p:spPr>
              <a:xfrm>
                <a:off x="8139968" y="1783121"/>
                <a:ext cx="623889" cy="461665"/>
              </a:xfrm>
              <a:prstGeom prst="rect">
                <a:avLst/>
              </a:prstGeom>
            </p:spPr>
            <p:txBody>
              <a:bodyPr wrap="none">
                <a:spAutoFit/>
              </a:bodyPr>
              <a:lstStyle/>
              <a:p>
                <a:r>
                  <a:rPr lang="en-GB" sz="2800" i="1" dirty="0">
                    <a:latin typeface="Times" panose="02020603050405020304" pitchFamily="18" charset="0"/>
                    <a:ea typeface="Yu Gothic UI" panose="020B0500000000000000" pitchFamily="34" charset="-128"/>
                    <a:cs typeface="Times" panose="02020603050405020304" pitchFamily="18" charset="0"/>
                  </a:rPr>
                  <a:t>d =</a:t>
                </a:r>
                <a:endParaRPr lang="nb-NO" sz="2800" dirty="0">
                  <a:latin typeface="Times" panose="02020603050405020304" pitchFamily="18" charset="0"/>
                  <a:cs typeface="Times" panose="02020603050405020304" pitchFamily="18" charset="0"/>
                </a:endParaRPr>
              </a:p>
            </p:txBody>
          </p:sp>
        </p:grpSp>
      </p:grpSp>
      <p:sp>
        <p:nvSpPr>
          <p:cNvPr id="2" name="Rectangle 1"/>
          <p:cNvSpPr/>
          <p:nvPr/>
        </p:nvSpPr>
        <p:spPr>
          <a:xfrm>
            <a:off x="8044405" y="5116142"/>
            <a:ext cx="4147595" cy="1200329"/>
          </a:xfrm>
          <a:prstGeom prst="rect">
            <a:avLst/>
          </a:prstGeom>
        </p:spPr>
        <p:txBody>
          <a:bodyPr wrap="square">
            <a:spAutoFit/>
          </a:bodyPr>
          <a:lstStyle/>
          <a:p>
            <a:pPr algn="ctr"/>
            <a:r>
              <a:rPr lang="en-US" dirty="0">
                <a:solidFill>
                  <a:schemeClr val="tx1">
                    <a:lumMod val="50000"/>
                    <a:lumOff val="50000"/>
                  </a:schemeClr>
                </a:solidFill>
                <a:latin typeface="Yu Gothic UI" panose="020B0500000000000000" pitchFamily="34" charset="-128"/>
                <a:ea typeface="Yu Gothic UI" panose="020B0500000000000000" pitchFamily="34" charset="-128"/>
              </a:rPr>
              <a:t>The Euclidean distance between two points in either the plane or 3D space measures the length of a segment connecting the two points</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76678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3041414" y="3763648"/>
            <a:ext cx="5678044" cy="2457449"/>
          </a:xfrm>
          <a:prstGeom prst="roundRect">
            <a:avLst>
              <a:gd name="adj" fmla="val 10355"/>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Dimension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9" name="Rectangle 8"/>
          <p:cNvSpPr/>
          <p:nvPr/>
        </p:nvSpPr>
        <p:spPr>
          <a:xfrm>
            <a:off x="630621" y="1252832"/>
            <a:ext cx="7992518" cy="2600712"/>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dirty="0">
                <a:latin typeface="Yu Gothic UI" panose="020B0500000000000000" pitchFamily="34" charset="-128"/>
                <a:ea typeface="Yu Gothic UI" panose="020B0500000000000000" pitchFamily="34" charset="-128"/>
              </a:rPr>
              <a:t>Distance</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Euclidean Distance </a:t>
            </a:r>
            <a:r>
              <a:rPr lang="en-GB" altLang="nb-NO" sz="2400" i="1" dirty="0">
                <a:latin typeface="Yu Gothic UI" panose="020B0500000000000000" pitchFamily="34" charset="-128"/>
                <a:ea typeface="Yu Gothic UI" panose="020B0500000000000000" pitchFamily="34" charset="-128"/>
              </a:rPr>
              <a:t>(most common distance)</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Manhattan distance</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Network distance (e.g. road, river length)</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Surface distance (3D distance)</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Cost distance</a:t>
            </a:r>
          </a:p>
          <a:p>
            <a:pPr marL="542925" lvl="1">
              <a:lnSpc>
                <a:spcPct val="100000"/>
              </a:lnSpc>
              <a:spcBef>
                <a:spcPts val="0"/>
              </a:spcBef>
            </a:pPr>
            <a:endParaRPr lang="en-GB" altLang="nb-NO" sz="1100" dirty="0">
              <a:latin typeface="Yu Gothic UI" panose="020B0500000000000000" pitchFamily="34" charset="-128"/>
              <a:ea typeface="Yu Gothic UI" panose="020B0500000000000000" pitchFamily="34" charset="-128"/>
            </a:endParaRPr>
          </a:p>
        </p:txBody>
      </p:sp>
      <p:sp>
        <p:nvSpPr>
          <p:cNvPr id="13" name="Rectangle 12"/>
          <p:cNvSpPr/>
          <p:nvPr/>
        </p:nvSpPr>
        <p:spPr>
          <a:xfrm>
            <a:off x="3286343" y="4994755"/>
            <a:ext cx="5498430" cy="1369606"/>
          </a:xfrm>
          <a:prstGeom prst="rect">
            <a:avLst/>
          </a:prstGeom>
        </p:spPr>
        <p:txBody>
          <a:bodyPr wrap="square">
            <a:spAutoFit/>
          </a:bodyPr>
          <a:lstStyle/>
          <a:p>
            <a:pPr>
              <a:buClr>
                <a:srgbClr val="1F7F79"/>
              </a:buClr>
            </a:pPr>
            <a:r>
              <a:rPr lang="en-GB" altLang="nb-NO" sz="2400" i="1" u="sng" dirty="0">
                <a:latin typeface="Yu Gothic UI" panose="020B0500000000000000" pitchFamily="34" charset="-128"/>
                <a:ea typeface="Yu Gothic UI" panose="020B0500000000000000" pitchFamily="34" charset="-128"/>
              </a:rPr>
              <a:t>Example: </a:t>
            </a:r>
          </a:p>
          <a:p>
            <a:pPr>
              <a:buClr>
                <a:srgbClr val="1F7F79"/>
              </a:buClr>
            </a:pPr>
            <a:r>
              <a:rPr lang="en-GB" altLang="nb-NO" sz="2400" dirty="0">
                <a:latin typeface="Yu Gothic UI" panose="020B0500000000000000" pitchFamily="34" charset="-128"/>
                <a:ea typeface="Yu Gothic UI" panose="020B0500000000000000" pitchFamily="34" charset="-128"/>
              </a:rPr>
              <a:t>Understand the distribution of you data: dispersed or clustered?</a:t>
            </a:r>
            <a:endParaRPr lang="en-GB" altLang="nb-NO" dirty="0">
              <a:latin typeface="Yu Gothic UI" panose="020B0500000000000000" pitchFamily="34" charset="-128"/>
              <a:ea typeface="Yu Gothic UI" panose="020B0500000000000000" pitchFamily="34" charset="-128"/>
            </a:endParaRPr>
          </a:p>
          <a:p>
            <a:pPr marL="542925" lvl="1">
              <a:lnSpc>
                <a:spcPct val="100000"/>
              </a:lnSpc>
              <a:spcBef>
                <a:spcPts val="0"/>
              </a:spcBef>
            </a:pPr>
            <a:endParaRPr lang="en-GB" altLang="nb-NO" sz="1100" dirty="0">
              <a:latin typeface="Yu Gothic UI" panose="020B0500000000000000" pitchFamily="34" charset="-128"/>
              <a:ea typeface="Yu Gothic UI" panose="020B0500000000000000" pitchFamily="34" charset="-128"/>
            </a:endParaRPr>
          </a:p>
        </p:txBody>
      </p:sp>
      <p:sp>
        <p:nvSpPr>
          <p:cNvPr id="17" name="Rectangle 16"/>
          <p:cNvSpPr/>
          <p:nvPr/>
        </p:nvSpPr>
        <p:spPr>
          <a:xfrm>
            <a:off x="3491813" y="3887662"/>
            <a:ext cx="4777246" cy="954107"/>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When do you use the Euclidean distance?</a:t>
            </a:r>
          </a:p>
        </p:txBody>
      </p:sp>
      <p:pic>
        <p:nvPicPr>
          <p:cNvPr id="4" name="Picture 3"/>
          <p:cNvPicPr>
            <a:picLocks noChangeAspect="1"/>
          </p:cNvPicPr>
          <p:nvPr/>
        </p:nvPicPr>
        <p:blipFill>
          <a:blip r:embed="rId3"/>
          <a:stretch>
            <a:fillRect/>
          </a:stretch>
        </p:blipFill>
        <p:spPr>
          <a:xfrm>
            <a:off x="9776377" y="1252832"/>
            <a:ext cx="2048161" cy="5125165"/>
          </a:xfrm>
          <a:prstGeom prst="rect">
            <a:avLst/>
          </a:prstGeom>
        </p:spPr>
      </p:pic>
    </p:spTree>
    <p:extLst>
      <p:ext uri="{BB962C8B-B14F-4D97-AF65-F5344CB8AC3E}">
        <p14:creationId xmlns:p14="http://schemas.microsoft.com/office/powerpoint/2010/main" val="326477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Dimension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9" name="Rectangle 8"/>
          <p:cNvSpPr/>
          <p:nvPr/>
        </p:nvSpPr>
        <p:spPr>
          <a:xfrm>
            <a:off x="630621" y="1252832"/>
            <a:ext cx="7992518" cy="954107"/>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dirty="0">
                <a:latin typeface="Yu Gothic UI" panose="020B0500000000000000" pitchFamily="34" charset="-128"/>
                <a:ea typeface="Yu Gothic UI" panose="020B0500000000000000" pitchFamily="34" charset="-128"/>
              </a:rPr>
              <a:t>Distance</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Euclidean Distance </a:t>
            </a:r>
            <a:r>
              <a:rPr lang="en-GB" altLang="nb-NO" sz="2400" i="1" dirty="0">
                <a:latin typeface="Yu Gothic UI" panose="020B0500000000000000" pitchFamily="34" charset="-128"/>
                <a:ea typeface="Yu Gothic UI" panose="020B0500000000000000" pitchFamily="34" charset="-128"/>
              </a:rPr>
              <a:t>(most common distance)</a:t>
            </a:r>
          </a:p>
        </p:txBody>
      </p:sp>
      <p:sp>
        <p:nvSpPr>
          <p:cNvPr id="2" name="Rectangle 1"/>
          <p:cNvSpPr/>
          <p:nvPr/>
        </p:nvSpPr>
        <p:spPr>
          <a:xfrm>
            <a:off x="1554806" y="4729878"/>
            <a:ext cx="8103544" cy="1477328"/>
          </a:xfrm>
          <a:prstGeom prst="rect">
            <a:avLst/>
          </a:prstGeom>
        </p:spPr>
        <p:txBody>
          <a:bodyPr wrap="square">
            <a:spAutoFit/>
          </a:bodyPr>
          <a:lstStyle/>
          <a:p>
            <a:r>
              <a:rPr lang="en-US" dirty="0">
                <a:solidFill>
                  <a:schemeClr val="tx1">
                    <a:lumMod val="50000"/>
                    <a:lumOff val="50000"/>
                  </a:schemeClr>
                </a:solidFill>
                <a:latin typeface="Yu Gothic UI" panose="020B0500000000000000" pitchFamily="34" charset="-128"/>
                <a:ea typeface="Yu Gothic UI" panose="020B0500000000000000" pitchFamily="34" charset="-128"/>
              </a:rPr>
              <a:t>The Average Nearest Neighbor tool measures the distance between each feature centroid and its nearest neighbor's centroid location. It then averages all these nearest neighbor distances. If the average distance is less than the average for a hypothetical random distribution, the distribution of the features being analyzed is considered clustered.</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pic>
        <p:nvPicPr>
          <p:cNvPr id="4" name="Picture 3"/>
          <p:cNvPicPr>
            <a:picLocks noChangeAspect="1"/>
          </p:cNvPicPr>
          <p:nvPr/>
        </p:nvPicPr>
        <p:blipFill>
          <a:blip r:embed="rId3"/>
          <a:stretch>
            <a:fillRect/>
          </a:stretch>
        </p:blipFill>
        <p:spPr>
          <a:xfrm>
            <a:off x="9776377" y="1252832"/>
            <a:ext cx="2048161" cy="5125165"/>
          </a:xfrm>
          <a:prstGeom prst="rect">
            <a:avLst/>
          </a:prstGeom>
        </p:spPr>
      </p:pic>
      <p:pic>
        <p:nvPicPr>
          <p:cNvPr id="3" name="Picture 2"/>
          <p:cNvPicPr>
            <a:picLocks noChangeAspect="1"/>
          </p:cNvPicPr>
          <p:nvPr/>
        </p:nvPicPr>
        <p:blipFill>
          <a:blip r:embed="rId4"/>
          <a:stretch>
            <a:fillRect/>
          </a:stretch>
        </p:blipFill>
        <p:spPr>
          <a:xfrm>
            <a:off x="1578798" y="2625764"/>
            <a:ext cx="6147773" cy="1849135"/>
          </a:xfrm>
          <a:prstGeom prst="rect">
            <a:avLst/>
          </a:prstGeom>
        </p:spPr>
      </p:pic>
      <p:sp>
        <p:nvSpPr>
          <p:cNvPr id="5" name="Rectangle 4"/>
          <p:cNvSpPr/>
          <p:nvPr/>
        </p:nvSpPr>
        <p:spPr>
          <a:xfrm>
            <a:off x="1554806" y="2201527"/>
            <a:ext cx="3833101" cy="400110"/>
          </a:xfrm>
          <a:prstGeom prst="rect">
            <a:avLst/>
          </a:prstGeom>
        </p:spPr>
        <p:txBody>
          <a:bodyPr wrap="none">
            <a:spAutoFit/>
          </a:bodyPr>
          <a:lstStyle/>
          <a:p>
            <a:r>
              <a:rPr lang="en-US" sz="2000" dirty="0">
                <a:latin typeface="Yu Gothic UI" panose="020B0500000000000000" pitchFamily="34" charset="-128"/>
                <a:ea typeface="Yu Gothic UI" panose="020B0500000000000000" pitchFamily="34" charset="-128"/>
              </a:rPr>
              <a:t>Tool: </a:t>
            </a:r>
            <a:r>
              <a:rPr lang="en-US" sz="2000" i="1" dirty="0">
                <a:latin typeface="Yu Gothic UI" panose="020B0500000000000000" pitchFamily="34" charset="-128"/>
                <a:ea typeface="Yu Gothic UI" panose="020B0500000000000000" pitchFamily="34" charset="-128"/>
              </a:rPr>
              <a:t>Average Nearest Neighbor</a:t>
            </a:r>
            <a:endParaRPr lang="nb-NO" sz="2000" i="1" dirty="0"/>
          </a:p>
        </p:txBody>
      </p:sp>
    </p:spTree>
    <p:extLst>
      <p:ext uri="{BB962C8B-B14F-4D97-AF65-F5344CB8AC3E}">
        <p14:creationId xmlns:p14="http://schemas.microsoft.com/office/powerpoint/2010/main" val="2346982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Data distributions</a:t>
            </a:r>
          </a:p>
        </p:txBody>
      </p:sp>
      <p:grpSp>
        <p:nvGrpSpPr>
          <p:cNvPr id="106" name="Group 99"/>
          <p:cNvGrpSpPr>
            <a:grpSpLocks/>
          </p:cNvGrpSpPr>
          <p:nvPr/>
        </p:nvGrpSpPr>
        <p:grpSpPr bwMode="auto">
          <a:xfrm>
            <a:off x="1436019" y="1653951"/>
            <a:ext cx="1828800" cy="3352800"/>
            <a:chOff x="381000" y="685800"/>
            <a:chExt cx="1828800" cy="3352800"/>
          </a:xfrm>
        </p:grpSpPr>
        <p:sp>
          <p:nvSpPr>
            <p:cNvPr id="107" name="Rectangle 2"/>
            <p:cNvSpPr>
              <a:spLocks noChangeArrowheads="1"/>
            </p:cNvSpPr>
            <p:nvPr/>
          </p:nvSpPr>
          <p:spPr bwMode="auto">
            <a:xfrm>
              <a:off x="381000" y="2673350"/>
              <a:ext cx="914400" cy="68262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08" name="Rectangle 3"/>
            <p:cNvSpPr>
              <a:spLocks noChangeArrowheads="1"/>
            </p:cNvSpPr>
            <p:nvPr/>
          </p:nvSpPr>
          <p:spPr bwMode="auto">
            <a:xfrm>
              <a:off x="1295400" y="2673350"/>
              <a:ext cx="914400" cy="68262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09" name="Rectangle 4"/>
            <p:cNvSpPr>
              <a:spLocks noChangeArrowheads="1"/>
            </p:cNvSpPr>
            <p:nvPr/>
          </p:nvSpPr>
          <p:spPr bwMode="auto">
            <a:xfrm>
              <a:off x="381000" y="1306513"/>
              <a:ext cx="914400" cy="68262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0" name="Rectangle 5"/>
            <p:cNvSpPr>
              <a:spLocks noChangeArrowheads="1"/>
            </p:cNvSpPr>
            <p:nvPr/>
          </p:nvSpPr>
          <p:spPr bwMode="auto">
            <a:xfrm>
              <a:off x="1295400" y="1306513"/>
              <a:ext cx="914400" cy="68262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1" name="Rectangle 6"/>
            <p:cNvSpPr>
              <a:spLocks noChangeArrowheads="1"/>
            </p:cNvSpPr>
            <p:nvPr/>
          </p:nvSpPr>
          <p:spPr bwMode="auto">
            <a:xfrm>
              <a:off x="381000" y="1989138"/>
              <a:ext cx="914400" cy="68421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2" name="Rectangle 7"/>
            <p:cNvSpPr>
              <a:spLocks noChangeArrowheads="1"/>
            </p:cNvSpPr>
            <p:nvPr/>
          </p:nvSpPr>
          <p:spPr bwMode="auto">
            <a:xfrm>
              <a:off x="1295400" y="1989138"/>
              <a:ext cx="914400" cy="68421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3" name="Rectangle 8"/>
            <p:cNvSpPr>
              <a:spLocks noChangeArrowheads="1"/>
            </p:cNvSpPr>
            <p:nvPr/>
          </p:nvSpPr>
          <p:spPr bwMode="auto">
            <a:xfrm>
              <a:off x="381000" y="685800"/>
              <a:ext cx="914400" cy="68262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4" name="Rectangle 9"/>
            <p:cNvSpPr>
              <a:spLocks noChangeArrowheads="1"/>
            </p:cNvSpPr>
            <p:nvPr/>
          </p:nvSpPr>
          <p:spPr bwMode="auto">
            <a:xfrm>
              <a:off x="1295400" y="685800"/>
              <a:ext cx="914400" cy="68262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5" name="Rectangle 10"/>
            <p:cNvSpPr>
              <a:spLocks noChangeArrowheads="1"/>
            </p:cNvSpPr>
            <p:nvPr/>
          </p:nvSpPr>
          <p:spPr bwMode="auto">
            <a:xfrm>
              <a:off x="381000" y="3355975"/>
              <a:ext cx="914400" cy="68262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6" name="Rectangle 11"/>
            <p:cNvSpPr>
              <a:spLocks noChangeArrowheads="1"/>
            </p:cNvSpPr>
            <p:nvPr/>
          </p:nvSpPr>
          <p:spPr bwMode="auto">
            <a:xfrm>
              <a:off x="1295400" y="3355975"/>
              <a:ext cx="914400" cy="682625"/>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7" name="Oval 32"/>
            <p:cNvSpPr>
              <a:spLocks noChangeArrowheads="1"/>
            </p:cNvSpPr>
            <p:nvPr/>
          </p:nvSpPr>
          <p:spPr bwMode="auto">
            <a:xfrm>
              <a:off x="576263" y="871538"/>
              <a:ext cx="131763" cy="125413"/>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8" name="Oval 33"/>
            <p:cNvSpPr>
              <a:spLocks noChangeArrowheads="1"/>
            </p:cNvSpPr>
            <p:nvPr/>
          </p:nvSpPr>
          <p:spPr bwMode="auto">
            <a:xfrm>
              <a:off x="708025" y="1120775"/>
              <a:ext cx="130175"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9" name="Oval 34"/>
            <p:cNvSpPr>
              <a:spLocks noChangeArrowheads="1"/>
            </p:cNvSpPr>
            <p:nvPr/>
          </p:nvSpPr>
          <p:spPr bwMode="auto">
            <a:xfrm>
              <a:off x="903288" y="871538"/>
              <a:ext cx="130175" cy="125413"/>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0" name="Oval 35"/>
            <p:cNvSpPr>
              <a:spLocks noChangeArrowheads="1"/>
            </p:cNvSpPr>
            <p:nvPr/>
          </p:nvSpPr>
          <p:spPr bwMode="auto">
            <a:xfrm>
              <a:off x="708025" y="1492250"/>
              <a:ext cx="130175" cy="125413"/>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1" name="Oval 36"/>
            <p:cNvSpPr>
              <a:spLocks noChangeArrowheads="1"/>
            </p:cNvSpPr>
            <p:nvPr/>
          </p:nvSpPr>
          <p:spPr bwMode="auto">
            <a:xfrm>
              <a:off x="968375" y="1617663"/>
              <a:ext cx="131763"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2" name="Oval 37"/>
            <p:cNvSpPr>
              <a:spLocks noChangeArrowheads="1"/>
            </p:cNvSpPr>
            <p:nvPr/>
          </p:nvSpPr>
          <p:spPr bwMode="auto">
            <a:xfrm>
              <a:off x="576263" y="1679575"/>
              <a:ext cx="131763"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3" name="Oval 38"/>
            <p:cNvSpPr>
              <a:spLocks noChangeArrowheads="1"/>
            </p:cNvSpPr>
            <p:nvPr/>
          </p:nvSpPr>
          <p:spPr bwMode="auto">
            <a:xfrm>
              <a:off x="838200" y="1803400"/>
              <a:ext cx="130175"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4" name="Oval 39"/>
            <p:cNvSpPr>
              <a:spLocks noChangeArrowheads="1"/>
            </p:cNvSpPr>
            <p:nvPr/>
          </p:nvSpPr>
          <p:spPr bwMode="auto">
            <a:xfrm>
              <a:off x="1033463" y="1430338"/>
              <a:ext cx="131763" cy="125413"/>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5" name="Oval 40"/>
            <p:cNvSpPr>
              <a:spLocks noChangeArrowheads="1"/>
            </p:cNvSpPr>
            <p:nvPr/>
          </p:nvSpPr>
          <p:spPr bwMode="auto">
            <a:xfrm>
              <a:off x="903288" y="2114550"/>
              <a:ext cx="130175"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6" name="Oval 41"/>
            <p:cNvSpPr>
              <a:spLocks noChangeArrowheads="1"/>
            </p:cNvSpPr>
            <p:nvPr/>
          </p:nvSpPr>
          <p:spPr bwMode="auto">
            <a:xfrm>
              <a:off x="576263" y="2362200"/>
              <a:ext cx="131763"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7" name="Oval 42"/>
            <p:cNvSpPr>
              <a:spLocks noChangeArrowheads="1"/>
            </p:cNvSpPr>
            <p:nvPr/>
          </p:nvSpPr>
          <p:spPr bwMode="auto">
            <a:xfrm>
              <a:off x="773113" y="2859088"/>
              <a:ext cx="130175"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8" name="Oval 43"/>
            <p:cNvSpPr>
              <a:spLocks noChangeArrowheads="1"/>
            </p:cNvSpPr>
            <p:nvPr/>
          </p:nvSpPr>
          <p:spPr bwMode="auto">
            <a:xfrm>
              <a:off x="576263" y="3479800"/>
              <a:ext cx="131763"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9" name="Oval 44"/>
            <p:cNvSpPr>
              <a:spLocks noChangeArrowheads="1"/>
            </p:cNvSpPr>
            <p:nvPr/>
          </p:nvSpPr>
          <p:spPr bwMode="auto">
            <a:xfrm>
              <a:off x="708025" y="3727450"/>
              <a:ext cx="130175" cy="125413"/>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0" name="Oval 45"/>
            <p:cNvSpPr>
              <a:spLocks noChangeArrowheads="1"/>
            </p:cNvSpPr>
            <p:nvPr/>
          </p:nvSpPr>
          <p:spPr bwMode="auto">
            <a:xfrm>
              <a:off x="968375" y="3479800"/>
              <a:ext cx="131763"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1" name="Oval 46"/>
            <p:cNvSpPr>
              <a:spLocks noChangeArrowheads="1"/>
            </p:cNvSpPr>
            <p:nvPr/>
          </p:nvSpPr>
          <p:spPr bwMode="auto">
            <a:xfrm>
              <a:off x="1752600" y="996950"/>
              <a:ext cx="130175"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2" name="Oval 47"/>
            <p:cNvSpPr>
              <a:spLocks noChangeArrowheads="1"/>
            </p:cNvSpPr>
            <p:nvPr/>
          </p:nvSpPr>
          <p:spPr bwMode="auto">
            <a:xfrm>
              <a:off x="1752600" y="2238375"/>
              <a:ext cx="130175"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3" name="Oval 48"/>
            <p:cNvSpPr>
              <a:spLocks noChangeArrowheads="1"/>
            </p:cNvSpPr>
            <p:nvPr/>
          </p:nvSpPr>
          <p:spPr bwMode="auto">
            <a:xfrm>
              <a:off x="1882775" y="2797175"/>
              <a:ext cx="131763"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4" name="Oval 49"/>
            <p:cNvSpPr>
              <a:spLocks noChangeArrowheads="1"/>
            </p:cNvSpPr>
            <p:nvPr/>
          </p:nvSpPr>
          <p:spPr bwMode="auto">
            <a:xfrm>
              <a:off x="1752600" y="3106738"/>
              <a:ext cx="130175" cy="125413"/>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5" name="Oval 50"/>
            <p:cNvSpPr>
              <a:spLocks noChangeArrowheads="1"/>
            </p:cNvSpPr>
            <p:nvPr/>
          </p:nvSpPr>
          <p:spPr bwMode="auto">
            <a:xfrm>
              <a:off x="1490663" y="2797175"/>
              <a:ext cx="131763"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6" name="Oval 51"/>
            <p:cNvSpPr>
              <a:spLocks noChangeArrowheads="1"/>
            </p:cNvSpPr>
            <p:nvPr/>
          </p:nvSpPr>
          <p:spPr bwMode="auto">
            <a:xfrm>
              <a:off x="1817688" y="3603625"/>
              <a:ext cx="130175" cy="123825"/>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grpSp>
      <p:sp>
        <p:nvSpPr>
          <p:cNvPr id="137" name="Text Box 93"/>
          <p:cNvSpPr txBox="1">
            <a:spLocks noChangeArrowheads="1"/>
          </p:cNvSpPr>
          <p:nvPr/>
        </p:nvSpPr>
        <p:spPr bwMode="auto">
          <a:xfrm>
            <a:off x="1579938" y="5038475"/>
            <a:ext cx="1556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0" fontAlgn="base" hangingPunct="0">
              <a:spcBef>
                <a:spcPct val="0"/>
              </a:spcBef>
              <a:spcAft>
                <a:spcPct val="0"/>
              </a:spcAft>
              <a:buFontTx/>
              <a:buNone/>
            </a:pPr>
            <a:r>
              <a:rPr lang="en-US" altLang="nb-NO" b="1" dirty="0">
                <a:solidFill>
                  <a:srgbClr val="000000"/>
                </a:solidFill>
                <a:latin typeface="Yu Gothic UI" panose="020B0500000000000000" pitchFamily="34" charset="-128"/>
                <a:ea typeface="Yu Gothic UI" panose="020B0500000000000000" pitchFamily="34" charset="-128"/>
              </a:rPr>
              <a:t>RANDOM</a:t>
            </a:r>
          </a:p>
        </p:txBody>
      </p:sp>
      <p:sp>
        <p:nvSpPr>
          <p:cNvPr id="139" name="Rectangle 12"/>
          <p:cNvSpPr>
            <a:spLocks noChangeArrowheads="1"/>
          </p:cNvSpPr>
          <p:nvPr/>
        </p:nvSpPr>
        <p:spPr bwMode="auto">
          <a:xfrm>
            <a:off x="5202746" y="3678880"/>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0" name="Rectangle 13"/>
          <p:cNvSpPr>
            <a:spLocks noChangeArrowheads="1"/>
          </p:cNvSpPr>
          <p:nvPr/>
        </p:nvSpPr>
        <p:spPr bwMode="auto">
          <a:xfrm>
            <a:off x="6129913" y="3678880"/>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1" name="Rectangle 14"/>
          <p:cNvSpPr>
            <a:spLocks noChangeArrowheads="1"/>
          </p:cNvSpPr>
          <p:nvPr/>
        </p:nvSpPr>
        <p:spPr bwMode="auto">
          <a:xfrm>
            <a:off x="5202746" y="2286337"/>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2" name="Rectangle 15"/>
          <p:cNvSpPr>
            <a:spLocks noChangeArrowheads="1"/>
          </p:cNvSpPr>
          <p:nvPr/>
        </p:nvSpPr>
        <p:spPr bwMode="auto">
          <a:xfrm>
            <a:off x="6129913" y="2286337"/>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3" name="Rectangle 16"/>
          <p:cNvSpPr>
            <a:spLocks noChangeArrowheads="1"/>
          </p:cNvSpPr>
          <p:nvPr/>
        </p:nvSpPr>
        <p:spPr bwMode="auto">
          <a:xfrm>
            <a:off x="5202746" y="2981800"/>
            <a:ext cx="927167" cy="697080"/>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4" name="Rectangle 17"/>
          <p:cNvSpPr>
            <a:spLocks noChangeArrowheads="1"/>
          </p:cNvSpPr>
          <p:nvPr/>
        </p:nvSpPr>
        <p:spPr bwMode="auto">
          <a:xfrm>
            <a:off x="6129913" y="2981800"/>
            <a:ext cx="927167" cy="697080"/>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5" name="Rectangle 18"/>
          <p:cNvSpPr>
            <a:spLocks noChangeArrowheads="1"/>
          </p:cNvSpPr>
          <p:nvPr/>
        </p:nvSpPr>
        <p:spPr bwMode="auto">
          <a:xfrm>
            <a:off x="5202746" y="1653951"/>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6" name="Rectangle 19"/>
          <p:cNvSpPr>
            <a:spLocks noChangeArrowheads="1"/>
          </p:cNvSpPr>
          <p:nvPr/>
        </p:nvSpPr>
        <p:spPr bwMode="auto">
          <a:xfrm>
            <a:off x="6129913" y="1653951"/>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7" name="Rectangle 20"/>
          <p:cNvSpPr>
            <a:spLocks noChangeArrowheads="1"/>
          </p:cNvSpPr>
          <p:nvPr/>
        </p:nvSpPr>
        <p:spPr bwMode="auto">
          <a:xfrm>
            <a:off x="5202746" y="4374343"/>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8" name="Rectangle 21"/>
          <p:cNvSpPr>
            <a:spLocks noChangeArrowheads="1"/>
          </p:cNvSpPr>
          <p:nvPr/>
        </p:nvSpPr>
        <p:spPr bwMode="auto">
          <a:xfrm>
            <a:off x="6129913" y="4374343"/>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9" name="Oval 52"/>
          <p:cNvSpPr>
            <a:spLocks noChangeArrowheads="1"/>
          </p:cNvSpPr>
          <p:nvPr/>
        </p:nvSpPr>
        <p:spPr bwMode="auto">
          <a:xfrm>
            <a:off x="5334908" y="2097106"/>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0" name="Oval 54"/>
          <p:cNvSpPr>
            <a:spLocks noChangeArrowheads="1"/>
          </p:cNvSpPr>
          <p:nvPr/>
        </p:nvSpPr>
        <p:spPr bwMode="auto">
          <a:xfrm>
            <a:off x="5798491" y="1717028"/>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1" name="Oval 55"/>
          <p:cNvSpPr>
            <a:spLocks noChangeArrowheads="1"/>
          </p:cNvSpPr>
          <p:nvPr/>
        </p:nvSpPr>
        <p:spPr bwMode="auto">
          <a:xfrm>
            <a:off x="5930653" y="2412491"/>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2" name="Oval 56"/>
          <p:cNvSpPr>
            <a:spLocks noChangeArrowheads="1"/>
          </p:cNvSpPr>
          <p:nvPr/>
        </p:nvSpPr>
        <p:spPr bwMode="auto">
          <a:xfrm>
            <a:off x="5334908" y="2792569"/>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3" name="Oval 57"/>
          <p:cNvSpPr>
            <a:spLocks noChangeArrowheads="1"/>
          </p:cNvSpPr>
          <p:nvPr/>
        </p:nvSpPr>
        <p:spPr bwMode="auto">
          <a:xfrm>
            <a:off x="5334908" y="3424955"/>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4" name="Oval 58"/>
          <p:cNvSpPr>
            <a:spLocks noChangeArrowheads="1"/>
          </p:cNvSpPr>
          <p:nvPr/>
        </p:nvSpPr>
        <p:spPr bwMode="auto">
          <a:xfrm>
            <a:off x="5865589" y="3044877"/>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5" name="Oval 59"/>
          <p:cNvSpPr>
            <a:spLocks noChangeArrowheads="1"/>
          </p:cNvSpPr>
          <p:nvPr/>
        </p:nvSpPr>
        <p:spPr bwMode="auto">
          <a:xfrm>
            <a:off x="5334908" y="4120418"/>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6" name="Oval 60"/>
          <p:cNvSpPr>
            <a:spLocks noChangeArrowheads="1"/>
          </p:cNvSpPr>
          <p:nvPr/>
        </p:nvSpPr>
        <p:spPr bwMode="auto">
          <a:xfrm>
            <a:off x="5865589" y="3741957"/>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7" name="Oval 61"/>
          <p:cNvSpPr>
            <a:spLocks noChangeArrowheads="1"/>
          </p:cNvSpPr>
          <p:nvPr/>
        </p:nvSpPr>
        <p:spPr bwMode="auto">
          <a:xfrm>
            <a:off x="5930653" y="4500497"/>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8" name="Oval 62"/>
          <p:cNvSpPr>
            <a:spLocks noChangeArrowheads="1"/>
          </p:cNvSpPr>
          <p:nvPr/>
        </p:nvSpPr>
        <p:spPr bwMode="auto">
          <a:xfrm>
            <a:off x="5334908" y="4880575"/>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9" name="Oval 63"/>
          <p:cNvSpPr>
            <a:spLocks noChangeArrowheads="1"/>
          </p:cNvSpPr>
          <p:nvPr/>
        </p:nvSpPr>
        <p:spPr bwMode="auto">
          <a:xfrm>
            <a:off x="6262075" y="2097106"/>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0" name="Oval 64"/>
          <p:cNvSpPr>
            <a:spLocks noChangeArrowheads="1"/>
          </p:cNvSpPr>
          <p:nvPr/>
        </p:nvSpPr>
        <p:spPr bwMode="auto">
          <a:xfrm>
            <a:off x="6725658" y="1717028"/>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1" name="Oval 65"/>
          <p:cNvSpPr>
            <a:spLocks noChangeArrowheads="1"/>
          </p:cNvSpPr>
          <p:nvPr/>
        </p:nvSpPr>
        <p:spPr bwMode="auto">
          <a:xfrm>
            <a:off x="6857820" y="2412491"/>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2" name="Oval 66"/>
          <p:cNvSpPr>
            <a:spLocks noChangeArrowheads="1"/>
          </p:cNvSpPr>
          <p:nvPr/>
        </p:nvSpPr>
        <p:spPr bwMode="auto">
          <a:xfrm>
            <a:off x="6262075" y="2792569"/>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3" name="Oval 67"/>
          <p:cNvSpPr>
            <a:spLocks noChangeArrowheads="1"/>
          </p:cNvSpPr>
          <p:nvPr/>
        </p:nvSpPr>
        <p:spPr bwMode="auto">
          <a:xfrm>
            <a:off x="6262075" y="3424955"/>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4" name="Oval 68"/>
          <p:cNvSpPr>
            <a:spLocks noChangeArrowheads="1"/>
          </p:cNvSpPr>
          <p:nvPr/>
        </p:nvSpPr>
        <p:spPr bwMode="auto">
          <a:xfrm>
            <a:off x="6792755" y="3044877"/>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5" name="Oval 69"/>
          <p:cNvSpPr>
            <a:spLocks noChangeArrowheads="1"/>
          </p:cNvSpPr>
          <p:nvPr/>
        </p:nvSpPr>
        <p:spPr bwMode="auto">
          <a:xfrm>
            <a:off x="6262075" y="4120418"/>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6" name="Oval 70"/>
          <p:cNvSpPr>
            <a:spLocks noChangeArrowheads="1"/>
          </p:cNvSpPr>
          <p:nvPr/>
        </p:nvSpPr>
        <p:spPr bwMode="auto">
          <a:xfrm>
            <a:off x="6792755" y="3741957"/>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7" name="Oval 71"/>
          <p:cNvSpPr>
            <a:spLocks noChangeArrowheads="1"/>
          </p:cNvSpPr>
          <p:nvPr/>
        </p:nvSpPr>
        <p:spPr bwMode="auto">
          <a:xfrm>
            <a:off x="6857820" y="4500497"/>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8" name="Oval 72"/>
          <p:cNvSpPr>
            <a:spLocks noChangeArrowheads="1"/>
          </p:cNvSpPr>
          <p:nvPr/>
        </p:nvSpPr>
        <p:spPr bwMode="auto">
          <a:xfrm>
            <a:off x="6262075" y="4880575"/>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9" name="Text Box 94"/>
          <p:cNvSpPr txBox="1">
            <a:spLocks noChangeArrowheads="1"/>
          </p:cNvSpPr>
          <p:nvPr/>
        </p:nvSpPr>
        <p:spPr bwMode="auto">
          <a:xfrm>
            <a:off x="4436657" y="5038475"/>
            <a:ext cx="3346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altLang="nb-NO" sz="2400" b="1" i="0" u="none" strike="noStrike" kern="0" cap="none" spc="0" normalizeH="0" baseline="0" noProof="0" dirty="0">
                <a:ln>
                  <a:noFill/>
                </a:ln>
                <a:solidFill>
                  <a:srgbClr val="000000"/>
                </a:solidFill>
                <a:effectLst/>
                <a:uLnTx/>
                <a:uFillTx/>
                <a:latin typeface="Yu Gothic UI" panose="020B0500000000000000" pitchFamily="34" charset="-128"/>
                <a:ea typeface="Yu Gothic UI" panose="020B0500000000000000" pitchFamily="34" charset="-128"/>
              </a:rPr>
              <a:t>UNIFORM/DISPERSED</a:t>
            </a:r>
          </a:p>
        </p:txBody>
      </p:sp>
      <p:sp>
        <p:nvSpPr>
          <p:cNvPr id="201" name="Text Box 95"/>
          <p:cNvSpPr txBox="1">
            <a:spLocks noChangeArrowheads="1"/>
          </p:cNvSpPr>
          <p:nvPr/>
        </p:nvSpPr>
        <p:spPr bwMode="auto">
          <a:xfrm>
            <a:off x="8984061" y="5038475"/>
            <a:ext cx="181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nb-NO" sz="2400" b="1" i="0" u="none" strike="noStrike" kern="0" cap="none" spc="0" normalizeH="0" baseline="0" noProof="0" dirty="0">
                <a:ln>
                  <a:noFill/>
                </a:ln>
                <a:solidFill>
                  <a:srgbClr val="000000"/>
                </a:solidFill>
                <a:effectLst/>
                <a:uLnTx/>
                <a:uFillTx/>
                <a:latin typeface="Yu Gothic UI" panose="020B0500000000000000" pitchFamily="34" charset="-128"/>
                <a:ea typeface="Yu Gothic UI" panose="020B0500000000000000" pitchFamily="34" charset="-128"/>
              </a:rPr>
              <a:t>CLUSTERED</a:t>
            </a:r>
          </a:p>
        </p:txBody>
      </p:sp>
      <p:sp>
        <p:nvSpPr>
          <p:cNvPr id="2" name="Rectangle 1"/>
          <p:cNvSpPr/>
          <p:nvPr/>
        </p:nvSpPr>
        <p:spPr>
          <a:xfrm>
            <a:off x="392476" y="1130773"/>
            <a:ext cx="5578771" cy="523220"/>
          </a:xfrm>
          <a:prstGeom prst="rect">
            <a:avLst/>
          </a:prstGeom>
        </p:spPr>
        <p:txBody>
          <a:bodyPr wrap="none">
            <a:spAutoFit/>
          </a:bodyPr>
          <a:lstStyle/>
          <a:p>
            <a:r>
              <a:rPr lang="en-US" altLang="nb-NO" sz="2800" dirty="0">
                <a:latin typeface="Yu Gothic UI" panose="020B0500000000000000" pitchFamily="34" charset="-128"/>
                <a:ea typeface="Yu Gothic UI" panose="020B0500000000000000" pitchFamily="34" charset="-128"/>
              </a:rPr>
              <a:t>How data (points) are distributed?</a:t>
            </a:r>
          </a:p>
        </p:txBody>
      </p:sp>
      <p:sp>
        <p:nvSpPr>
          <p:cNvPr id="100" name="Rectangle 12"/>
          <p:cNvSpPr>
            <a:spLocks noChangeArrowheads="1"/>
          </p:cNvSpPr>
          <p:nvPr/>
        </p:nvSpPr>
        <p:spPr bwMode="auto">
          <a:xfrm>
            <a:off x="9016281" y="3675962"/>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01" name="Rectangle 13"/>
          <p:cNvSpPr>
            <a:spLocks noChangeArrowheads="1"/>
          </p:cNvSpPr>
          <p:nvPr/>
        </p:nvSpPr>
        <p:spPr bwMode="auto">
          <a:xfrm>
            <a:off x="9943448" y="3675962"/>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02" name="Rectangle 14"/>
          <p:cNvSpPr>
            <a:spLocks noChangeArrowheads="1"/>
          </p:cNvSpPr>
          <p:nvPr/>
        </p:nvSpPr>
        <p:spPr bwMode="auto">
          <a:xfrm>
            <a:off x="9016281" y="2283419"/>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03" name="Rectangle 15"/>
          <p:cNvSpPr>
            <a:spLocks noChangeArrowheads="1"/>
          </p:cNvSpPr>
          <p:nvPr/>
        </p:nvSpPr>
        <p:spPr bwMode="auto">
          <a:xfrm>
            <a:off x="9943448" y="2283419"/>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04" name="Rectangle 16"/>
          <p:cNvSpPr>
            <a:spLocks noChangeArrowheads="1"/>
          </p:cNvSpPr>
          <p:nvPr/>
        </p:nvSpPr>
        <p:spPr bwMode="auto">
          <a:xfrm>
            <a:off x="9016281" y="2978882"/>
            <a:ext cx="927167" cy="697080"/>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05" name="Rectangle 17"/>
          <p:cNvSpPr>
            <a:spLocks noChangeArrowheads="1"/>
          </p:cNvSpPr>
          <p:nvPr/>
        </p:nvSpPr>
        <p:spPr bwMode="auto">
          <a:xfrm>
            <a:off x="9943448" y="2978882"/>
            <a:ext cx="927167" cy="697080"/>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02" name="Rectangle 18"/>
          <p:cNvSpPr>
            <a:spLocks noChangeArrowheads="1"/>
          </p:cNvSpPr>
          <p:nvPr/>
        </p:nvSpPr>
        <p:spPr bwMode="auto">
          <a:xfrm>
            <a:off x="9016281" y="1651033"/>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03" name="Rectangle 19"/>
          <p:cNvSpPr>
            <a:spLocks noChangeArrowheads="1"/>
          </p:cNvSpPr>
          <p:nvPr/>
        </p:nvSpPr>
        <p:spPr bwMode="auto">
          <a:xfrm>
            <a:off x="9943448" y="1651033"/>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04" name="Rectangle 20"/>
          <p:cNvSpPr>
            <a:spLocks noChangeArrowheads="1"/>
          </p:cNvSpPr>
          <p:nvPr/>
        </p:nvSpPr>
        <p:spPr bwMode="auto">
          <a:xfrm>
            <a:off x="9016281" y="4371425"/>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05" name="Rectangle 21"/>
          <p:cNvSpPr>
            <a:spLocks noChangeArrowheads="1"/>
          </p:cNvSpPr>
          <p:nvPr/>
        </p:nvSpPr>
        <p:spPr bwMode="auto">
          <a:xfrm>
            <a:off x="9943448" y="4371425"/>
            <a:ext cx="927167" cy="69546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10" name="Oval 57"/>
          <p:cNvSpPr>
            <a:spLocks noChangeArrowheads="1"/>
          </p:cNvSpPr>
          <p:nvPr/>
        </p:nvSpPr>
        <p:spPr bwMode="auto">
          <a:xfrm>
            <a:off x="9148443" y="3422037"/>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11" name="Oval 58"/>
          <p:cNvSpPr>
            <a:spLocks noChangeArrowheads="1"/>
          </p:cNvSpPr>
          <p:nvPr/>
        </p:nvSpPr>
        <p:spPr bwMode="auto">
          <a:xfrm>
            <a:off x="9679124" y="3041959"/>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12" name="Oval 59"/>
          <p:cNvSpPr>
            <a:spLocks noChangeArrowheads="1"/>
          </p:cNvSpPr>
          <p:nvPr/>
        </p:nvSpPr>
        <p:spPr bwMode="auto">
          <a:xfrm>
            <a:off x="9472259" y="3270433"/>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13" name="Oval 60"/>
          <p:cNvSpPr>
            <a:spLocks noChangeArrowheads="1"/>
          </p:cNvSpPr>
          <p:nvPr/>
        </p:nvSpPr>
        <p:spPr bwMode="auto">
          <a:xfrm>
            <a:off x="9361270" y="3082701"/>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20" name="Oval 67"/>
          <p:cNvSpPr>
            <a:spLocks noChangeArrowheads="1"/>
          </p:cNvSpPr>
          <p:nvPr/>
        </p:nvSpPr>
        <p:spPr bwMode="auto">
          <a:xfrm>
            <a:off x="10075610" y="3422037"/>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21" name="Oval 68"/>
          <p:cNvSpPr>
            <a:spLocks noChangeArrowheads="1"/>
          </p:cNvSpPr>
          <p:nvPr/>
        </p:nvSpPr>
        <p:spPr bwMode="auto">
          <a:xfrm>
            <a:off x="10606290" y="3041959"/>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22" name="Oval 69"/>
          <p:cNvSpPr>
            <a:spLocks noChangeArrowheads="1"/>
          </p:cNvSpPr>
          <p:nvPr/>
        </p:nvSpPr>
        <p:spPr bwMode="auto">
          <a:xfrm>
            <a:off x="9757756" y="3461162"/>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23" name="Oval 70"/>
          <p:cNvSpPr>
            <a:spLocks noChangeArrowheads="1"/>
          </p:cNvSpPr>
          <p:nvPr/>
        </p:nvSpPr>
        <p:spPr bwMode="auto">
          <a:xfrm>
            <a:off x="10288436" y="3082701"/>
            <a:ext cx="132162" cy="126154"/>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26" name="Oval 59"/>
          <p:cNvSpPr>
            <a:spLocks noChangeArrowheads="1"/>
          </p:cNvSpPr>
          <p:nvPr/>
        </p:nvSpPr>
        <p:spPr bwMode="auto">
          <a:xfrm>
            <a:off x="9531158" y="3468420"/>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27" name="Oval 59"/>
          <p:cNvSpPr>
            <a:spLocks noChangeArrowheads="1"/>
          </p:cNvSpPr>
          <p:nvPr/>
        </p:nvSpPr>
        <p:spPr bwMode="auto">
          <a:xfrm>
            <a:off x="10046880" y="3228332"/>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28" name="Oval 59"/>
          <p:cNvSpPr>
            <a:spLocks noChangeArrowheads="1"/>
          </p:cNvSpPr>
          <p:nvPr/>
        </p:nvSpPr>
        <p:spPr bwMode="auto">
          <a:xfrm>
            <a:off x="10434180" y="3244094"/>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29" name="Oval 59"/>
          <p:cNvSpPr>
            <a:spLocks noChangeArrowheads="1"/>
          </p:cNvSpPr>
          <p:nvPr/>
        </p:nvSpPr>
        <p:spPr bwMode="auto">
          <a:xfrm>
            <a:off x="10348555" y="3407103"/>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30" name="Oval 59"/>
          <p:cNvSpPr>
            <a:spLocks noChangeArrowheads="1"/>
          </p:cNvSpPr>
          <p:nvPr/>
        </p:nvSpPr>
        <p:spPr bwMode="auto">
          <a:xfrm>
            <a:off x="10549976" y="3499636"/>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231" name="Oval 59"/>
          <p:cNvSpPr>
            <a:spLocks noChangeArrowheads="1"/>
          </p:cNvSpPr>
          <p:nvPr/>
        </p:nvSpPr>
        <p:spPr bwMode="auto">
          <a:xfrm>
            <a:off x="9185527" y="3174120"/>
            <a:ext cx="132162" cy="127771"/>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3" name="Rectangle 2"/>
          <p:cNvSpPr/>
          <p:nvPr/>
        </p:nvSpPr>
        <p:spPr>
          <a:xfrm>
            <a:off x="276654" y="5469819"/>
            <a:ext cx="4218238" cy="830997"/>
          </a:xfrm>
          <a:prstGeom prst="rect">
            <a:avLst/>
          </a:prstGeom>
        </p:spPr>
        <p:txBody>
          <a:bodyPr wrap="square">
            <a:spAutoFit/>
          </a:bodyPr>
          <a:lstStyle/>
          <a:p>
            <a:pPr algn="ctr"/>
            <a:r>
              <a:rPr lang="en-US" altLang="nb-NO" sz="1600" dirty="0">
                <a:latin typeface="Yu Gothic UI" panose="020B0500000000000000" pitchFamily="34" charset="-128"/>
                <a:ea typeface="Yu Gothic UI" panose="020B0500000000000000" pitchFamily="34" charset="-128"/>
              </a:rPr>
              <a:t>Any point is equally likely to occur at any location, and the position of any point is not affected by the position of any other point</a:t>
            </a:r>
            <a:endParaRPr lang="nb-NO" sz="1600" dirty="0"/>
          </a:p>
        </p:txBody>
      </p:sp>
      <p:sp>
        <p:nvSpPr>
          <p:cNvPr id="4" name="Rectangle 3"/>
          <p:cNvSpPr/>
          <p:nvPr/>
        </p:nvSpPr>
        <p:spPr>
          <a:xfrm>
            <a:off x="4739427" y="5469819"/>
            <a:ext cx="2870472" cy="830997"/>
          </a:xfrm>
          <a:prstGeom prst="rect">
            <a:avLst/>
          </a:prstGeom>
        </p:spPr>
        <p:txBody>
          <a:bodyPr wrap="square">
            <a:spAutoFit/>
          </a:bodyPr>
          <a:lstStyle/>
          <a:p>
            <a:pPr marL="0" lvl="1" indent="0" algn="ctr">
              <a:buNone/>
            </a:pPr>
            <a:r>
              <a:rPr lang="en-US" altLang="nb-NO" sz="1600" dirty="0">
                <a:latin typeface="Yu Gothic UI" panose="020B0500000000000000" pitchFamily="34" charset="-128"/>
                <a:ea typeface="Yu Gothic UI" panose="020B0500000000000000" pitchFamily="34" charset="-128"/>
              </a:rPr>
              <a:t>Every point is as far from all of its neighbors as possible: “unlikely to be close”</a:t>
            </a:r>
          </a:p>
        </p:txBody>
      </p:sp>
      <p:sp>
        <p:nvSpPr>
          <p:cNvPr id="5" name="Rectangle 4"/>
          <p:cNvSpPr/>
          <p:nvPr/>
        </p:nvSpPr>
        <p:spPr>
          <a:xfrm>
            <a:off x="7854434" y="5469819"/>
            <a:ext cx="4337566" cy="830997"/>
          </a:xfrm>
          <a:prstGeom prst="rect">
            <a:avLst/>
          </a:prstGeom>
        </p:spPr>
        <p:txBody>
          <a:bodyPr wrap="square">
            <a:spAutoFit/>
          </a:bodyPr>
          <a:lstStyle/>
          <a:p>
            <a:pPr algn="ctr"/>
            <a:r>
              <a:rPr lang="en-US" altLang="nb-NO" sz="1600" dirty="0">
                <a:latin typeface="Yu Gothic UI" panose="020B0500000000000000" pitchFamily="34" charset="-128"/>
                <a:ea typeface="Yu Gothic UI" panose="020B0500000000000000" pitchFamily="34" charset="-128"/>
              </a:rPr>
              <a:t>Many points are concentrated close together, and there are large areas that contain very few, if any, points: “unlikely to be distant”</a:t>
            </a:r>
            <a:endParaRPr lang="nb-NO" sz="1600" dirty="0"/>
          </a:p>
        </p:txBody>
      </p:sp>
    </p:spTree>
    <p:extLst>
      <p:ext uri="{BB962C8B-B14F-4D97-AF65-F5344CB8AC3E}">
        <p14:creationId xmlns:p14="http://schemas.microsoft.com/office/powerpoint/2010/main" val="362542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1650" y="1076446"/>
            <a:ext cx="11188700" cy="5300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Average nearest neigh. (NN) index</a:t>
            </a:r>
          </a:p>
        </p:txBody>
      </p:sp>
      <p:sp>
        <p:nvSpPr>
          <p:cNvPr id="204" name="TekstSylinder 1"/>
          <p:cNvSpPr txBox="1"/>
          <p:nvPr/>
        </p:nvSpPr>
        <p:spPr>
          <a:xfrm>
            <a:off x="735014" y="5154924"/>
            <a:ext cx="10693400" cy="1200329"/>
          </a:xfrm>
          <a:prstGeom prst="rect">
            <a:avLst/>
          </a:prstGeom>
          <a:noFill/>
        </p:spPr>
        <p:txBody>
          <a:bodyPr wrap="square">
            <a:spAutoFit/>
          </a:bodyPr>
          <a:lstStyle/>
          <a:p>
            <a:pPr>
              <a:defRPr/>
            </a:pPr>
            <a:r>
              <a:rPr lang="en-US" sz="2400" u="sng" dirty="0">
                <a:latin typeface="Yu Gothic UI" panose="020B0500000000000000" pitchFamily="34" charset="-128"/>
                <a:ea typeface="Yu Gothic UI" panose="020B0500000000000000" pitchFamily="34" charset="-128"/>
              </a:rPr>
              <a:t>Interpretation of the index </a:t>
            </a:r>
            <a:r>
              <a:rPr lang="en-US" sz="2400" dirty="0">
                <a:latin typeface="Yu Gothic UI" panose="020B0500000000000000" pitchFamily="34" charset="-128"/>
                <a:ea typeface="Yu Gothic UI" panose="020B0500000000000000" pitchFamily="34" charset="-128"/>
              </a:rPr>
              <a:t>(average nearest neighbor ratio) </a:t>
            </a:r>
            <a:endParaRPr lang="en-US" sz="2400" u="sng"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defRPr/>
            </a:pPr>
            <a:r>
              <a:rPr lang="en-US" sz="2400" dirty="0">
                <a:latin typeface="Yu Gothic UI" panose="020B0500000000000000" pitchFamily="34" charset="-128"/>
                <a:ea typeface="Yu Gothic UI" panose="020B0500000000000000" pitchFamily="34" charset="-128"/>
              </a:rPr>
              <a:t>the index is </a:t>
            </a:r>
            <a:r>
              <a:rPr lang="en-US" sz="2400" b="1" dirty="0">
                <a:latin typeface="Yu Gothic UI" panose="020B0500000000000000" pitchFamily="34" charset="-128"/>
                <a:ea typeface="Yu Gothic UI" panose="020B0500000000000000" pitchFamily="34" charset="-128"/>
              </a:rPr>
              <a:t>less than 1 </a:t>
            </a:r>
            <a:r>
              <a:rPr lang="en-US" sz="2400" dirty="0">
                <a:latin typeface="Yu Gothic UI" panose="020B0500000000000000" pitchFamily="34" charset="-128"/>
                <a:ea typeface="Yu Gothic UI" panose="020B0500000000000000" pitchFamily="34" charset="-128"/>
                <a:sym typeface="Wingdings" panose="05000000000000000000" pitchFamily="2" charset="2"/>
              </a:rPr>
              <a:t> </a:t>
            </a:r>
            <a:r>
              <a:rPr lang="en-US" sz="2400" dirty="0">
                <a:latin typeface="Yu Gothic UI" panose="020B0500000000000000" pitchFamily="34" charset="-128"/>
                <a:ea typeface="Yu Gothic UI" panose="020B0500000000000000" pitchFamily="34" charset="-128"/>
              </a:rPr>
              <a:t>the pattern exhibits </a:t>
            </a:r>
            <a:r>
              <a:rPr lang="en-US" sz="2400" b="1" dirty="0">
                <a:latin typeface="Yu Gothic UI" panose="020B0500000000000000" pitchFamily="34" charset="-128"/>
                <a:ea typeface="Yu Gothic UI" panose="020B0500000000000000" pitchFamily="34" charset="-128"/>
              </a:rPr>
              <a:t>clustering</a:t>
            </a:r>
            <a:r>
              <a:rPr lang="en-US" sz="2400" dirty="0">
                <a:latin typeface="Yu Gothic UI" panose="020B0500000000000000" pitchFamily="34" charset="-128"/>
                <a:ea typeface="Yu Gothic UI" panose="020B0500000000000000" pitchFamily="34" charset="-128"/>
              </a:rPr>
              <a:t> </a:t>
            </a:r>
          </a:p>
          <a:p>
            <a:pPr marL="342900" indent="-342900">
              <a:buFont typeface="Arial" panose="020B0604020202020204" pitchFamily="34" charset="0"/>
              <a:buChar char="•"/>
              <a:defRPr/>
            </a:pPr>
            <a:r>
              <a:rPr lang="en-US" sz="2400" dirty="0">
                <a:latin typeface="Yu Gothic UI" panose="020B0500000000000000" pitchFamily="34" charset="-128"/>
                <a:ea typeface="Yu Gothic UI" panose="020B0500000000000000" pitchFamily="34" charset="-128"/>
              </a:rPr>
              <a:t>the index is </a:t>
            </a:r>
            <a:r>
              <a:rPr lang="en-US" sz="2400" b="1" dirty="0">
                <a:latin typeface="Yu Gothic UI" panose="020B0500000000000000" pitchFamily="34" charset="-128"/>
                <a:ea typeface="Yu Gothic UI" panose="020B0500000000000000" pitchFamily="34" charset="-128"/>
              </a:rPr>
              <a:t>greater than 1 </a:t>
            </a:r>
            <a:r>
              <a:rPr lang="en-US" sz="2400" dirty="0">
                <a:latin typeface="Yu Gothic UI" panose="020B0500000000000000" pitchFamily="34" charset="-128"/>
                <a:ea typeface="Yu Gothic UI" panose="020B0500000000000000" pitchFamily="34" charset="-128"/>
                <a:sym typeface="Wingdings" panose="05000000000000000000" pitchFamily="2" charset="2"/>
              </a:rPr>
              <a:t></a:t>
            </a:r>
            <a:r>
              <a:rPr lang="en-US" sz="2400" dirty="0">
                <a:latin typeface="Yu Gothic UI" panose="020B0500000000000000" pitchFamily="34" charset="-128"/>
                <a:ea typeface="Yu Gothic UI" panose="020B0500000000000000" pitchFamily="34" charset="-128"/>
              </a:rPr>
              <a:t> the trend is toward </a:t>
            </a:r>
            <a:r>
              <a:rPr lang="en-US" sz="2400" b="1" dirty="0">
                <a:latin typeface="Yu Gothic UI" panose="020B0500000000000000" pitchFamily="34" charset="-128"/>
                <a:ea typeface="Yu Gothic UI" panose="020B0500000000000000" pitchFamily="34" charset="-128"/>
              </a:rPr>
              <a:t>dispersion</a:t>
            </a:r>
            <a:endParaRPr lang="nb-NO" sz="2400" b="1" dirty="0">
              <a:latin typeface="Yu Gothic UI" panose="020B0500000000000000" pitchFamily="34" charset="-128"/>
              <a:ea typeface="Yu Gothic UI" panose="020B0500000000000000" pitchFamily="34" charset="-128"/>
            </a:endParaRPr>
          </a:p>
        </p:txBody>
      </p:sp>
      <p:sp>
        <p:nvSpPr>
          <p:cNvPr id="202" name="Text Box 8"/>
          <p:cNvSpPr txBox="1">
            <a:spLocks noChangeArrowheads="1"/>
          </p:cNvSpPr>
          <p:nvPr/>
        </p:nvSpPr>
        <p:spPr bwMode="auto">
          <a:xfrm>
            <a:off x="652373" y="1660556"/>
            <a:ext cx="10310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nb-NO" b="1" dirty="0">
                <a:latin typeface="Yu Gothic UI" panose="020B0500000000000000" pitchFamily="34" charset="-128"/>
                <a:ea typeface="Yu Gothic UI" panose="020B0500000000000000" pitchFamily="34" charset="-128"/>
              </a:rPr>
              <a:t>Index:</a:t>
            </a:r>
          </a:p>
        </p:txBody>
      </p:sp>
      <p:sp>
        <p:nvSpPr>
          <p:cNvPr id="203" name="Text Box 15"/>
          <p:cNvSpPr txBox="1">
            <a:spLocks noChangeArrowheads="1"/>
          </p:cNvSpPr>
          <p:nvPr/>
        </p:nvSpPr>
        <p:spPr bwMode="auto">
          <a:xfrm>
            <a:off x="1703795" y="2765099"/>
            <a:ext cx="11112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nb-NO" b="1" dirty="0">
                <a:latin typeface="Yu Gothic UI" panose="020B0500000000000000" pitchFamily="34" charset="-128"/>
                <a:ea typeface="Yu Gothic UI" panose="020B0500000000000000" pitchFamily="34" charset="-128"/>
              </a:rPr>
              <a:t>where:</a:t>
            </a:r>
          </a:p>
        </p:txBody>
      </p:sp>
      <p:graphicFrame>
        <p:nvGraphicFramePr>
          <p:cNvPr id="208" name="Object 2"/>
          <p:cNvGraphicFramePr>
            <a:graphicFrameLocks noChangeAspect="1"/>
          </p:cNvGraphicFramePr>
          <p:nvPr>
            <p:extLst>
              <p:ext uri="{D42A27DB-BD31-4B8C-83A1-F6EECF244321}">
                <p14:modId xmlns:p14="http://schemas.microsoft.com/office/powerpoint/2010/main" val="2107146522"/>
              </p:ext>
            </p:extLst>
          </p:nvPr>
        </p:nvGraphicFramePr>
        <p:xfrm>
          <a:off x="2937282" y="2896396"/>
          <a:ext cx="4638675" cy="1209675"/>
        </p:xfrm>
        <a:graphic>
          <a:graphicData uri="http://schemas.openxmlformats.org/presentationml/2006/ole">
            <mc:AlternateContent xmlns:mc="http://schemas.openxmlformats.org/markup-compatibility/2006">
              <mc:Choice xmlns:v="urn:schemas-microsoft-com:vml" Requires="v">
                <p:oleObj spid="_x0000_s1029" name="Bitmap Image" r:id="rId4" imgW="4638095" imgH="1209524" progId="Paint.Picture">
                  <p:embed/>
                </p:oleObj>
              </mc:Choice>
              <mc:Fallback>
                <p:oleObj name="Bitmap Image" r:id="rId4" imgW="4638095" imgH="1209524" progId="Paint.Picture">
                  <p:embed/>
                  <p:pic>
                    <p:nvPicPr>
                      <p:cNvPr id="20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7282" y="2896396"/>
                        <a:ext cx="4638675"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9" name="Object 3"/>
          <p:cNvGraphicFramePr>
            <a:graphicFrameLocks noChangeAspect="1"/>
          </p:cNvGraphicFramePr>
          <p:nvPr>
            <p:extLst>
              <p:ext uri="{D42A27DB-BD31-4B8C-83A1-F6EECF244321}">
                <p14:modId xmlns:p14="http://schemas.microsoft.com/office/powerpoint/2010/main" val="3883944198"/>
              </p:ext>
            </p:extLst>
          </p:nvPr>
        </p:nvGraphicFramePr>
        <p:xfrm>
          <a:off x="1703795" y="1757529"/>
          <a:ext cx="5029200" cy="971550"/>
        </p:xfrm>
        <a:graphic>
          <a:graphicData uri="http://schemas.openxmlformats.org/presentationml/2006/ole">
            <mc:AlternateContent xmlns:mc="http://schemas.openxmlformats.org/markup-compatibility/2006">
              <mc:Choice xmlns:v="urn:schemas-microsoft-com:vml" Requires="v">
                <p:oleObj spid="_x0000_s1030" name="Bitmap Image" r:id="rId6" imgW="5028571" imgH="971686" progId="Paint.Picture">
                  <p:embed/>
                </p:oleObj>
              </mc:Choice>
              <mc:Fallback>
                <p:oleObj name="Bitmap Image" r:id="rId6" imgW="5028571" imgH="971686" progId="Paint.Picture">
                  <p:embed/>
                  <p:pic>
                    <p:nvPicPr>
                      <p:cNvPr id="20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03795" y="1757529"/>
                        <a:ext cx="5029200" cy="971550"/>
                      </a:xfrm>
                      <a:prstGeom prst="rect">
                        <a:avLst/>
                      </a:prstGeom>
                      <a:noFill/>
                      <a:ln>
                        <a:noFill/>
                      </a:ln>
                      <a:effectLst/>
                    </p:spPr>
                  </p:pic>
                </p:oleObj>
              </mc:Fallback>
            </mc:AlternateContent>
          </a:graphicData>
        </a:graphic>
      </p:graphicFrame>
      <p:graphicFrame>
        <p:nvGraphicFramePr>
          <p:cNvPr id="210" name="Object 4"/>
          <p:cNvGraphicFramePr>
            <a:graphicFrameLocks noChangeAspect="1"/>
          </p:cNvGraphicFramePr>
          <p:nvPr>
            <p:extLst>
              <p:ext uri="{D42A27DB-BD31-4B8C-83A1-F6EECF244321}">
                <p14:modId xmlns:p14="http://schemas.microsoft.com/office/powerpoint/2010/main" val="748607965"/>
              </p:ext>
            </p:extLst>
          </p:nvPr>
        </p:nvGraphicFramePr>
        <p:xfrm>
          <a:off x="2937282" y="4095079"/>
          <a:ext cx="6465887" cy="1095375"/>
        </p:xfrm>
        <a:graphic>
          <a:graphicData uri="http://schemas.openxmlformats.org/presentationml/2006/ole">
            <mc:AlternateContent xmlns:mc="http://schemas.openxmlformats.org/markup-compatibility/2006">
              <mc:Choice xmlns:v="urn:schemas-microsoft-com:vml" Requires="v">
                <p:oleObj spid="_x0000_s1031" name="Bitmap Image" r:id="rId8" imgW="6466667" imgH="1095528" progId="Paint.Picture">
                  <p:embed/>
                </p:oleObj>
              </mc:Choice>
              <mc:Fallback>
                <p:oleObj name="Bitmap Image" r:id="rId8" imgW="6466667" imgH="1095528" progId="Paint.Picture">
                  <p:embed/>
                  <p:pic>
                    <p:nvPicPr>
                      <p:cNvPr id="21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37282" y="4095079"/>
                        <a:ext cx="6465887"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 name="Footer Placeholder 4"/>
          <p:cNvSpPr>
            <a:spLocks noGrp="1"/>
          </p:cNvSpPr>
          <p:nvPr>
            <p:ph type="ftr" sz="quarter" idx="4294967295"/>
          </p:nvPr>
        </p:nvSpPr>
        <p:spPr bwMode="auto">
          <a:xfrm>
            <a:off x="8032750" y="4782028"/>
            <a:ext cx="36576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nb-NO" sz="1200" dirty="0">
                <a:latin typeface="Times" panose="02020603050405020304" pitchFamily="18" charset="0"/>
              </a:rPr>
              <a:t>Briggs  UT-Dallas  GISC 6382 Spring 2004</a:t>
            </a:r>
          </a:p>
        </p:txBody>
      </p:sp>
      <p:grpSp>
        <p:nvGrpSpPr>
          <p:cNvPr id="12" name="Group 11"/>
          <p:cNvGrpSpPr/>
          <p:nvPr/>
        </p:nvGrpSpPr>
        <p:grpSpPr>
          <a:xfrm>
            <a:off x="7256688" y="1294570"/>
            <a:ext cx="4292961" cy="1284158"/>
            <a:chOff x="7325280" y="3316899"/>
            <a:chExt cx="3269783" cy="1284158"/>
          </a:xfrm>
        </p:grpSpPr>
        <p:sp>
          <p:nvSpPr>
            <p:cNvPr id="13" name="Rounded Rectangle 12"/>
            <p:cNvSpPr/>
            <p:nvPr/>
          </p:nvSpPr>
          <p:spPr>
            <a:xfrm>
              <a:off x="7325281" y="3316899"/>
              <a:ext cx="3269782" cy="1284158"/>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Rectangle 13"/>
            <p:cNvSpPr/>
            <p:nvPr/>
          </p:nvSpPr>
          <p:spPr>
            <a:xfrm>
              <a:off x="7325280" y="3473568"/>
              <a:ext cx="3269782" cy="954107"/>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How do I know how my data is distributed?</a:t>
              </a:r>
            </a:p>
          </p:txBody>
        </p:sp>
      </p:grpSp>
    </p:spTree>
    <p:extLst>
      <p:ext uri="{BB962C8B-B14F-4D97-AF65-F5344CB8AC3E}">
        <p14:creationId xmlns:p14="http://schemas.microsoft.com/office/powerpoint/2010/main" val="47643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4600294" y="1101599"/>
            <a:ext cx="3041703" cy="5184509"/>
          </a:xfrm>
          <a:prstGeom prst="rect">
            <a:avLst/>
          </a:prstGeom>
          <a:solidFill>
            <a:srgbClr val="FF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Rectangle 1"/>
          <p:cNvSpPr/>
          <p:nvPr/>
        </p:nvSpPr>
        <p:spPr>
          <a:xfrm>
            <a:off x="673100" y="1124300"/>
            <a:ext cx="3041703" cy="518450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94" name="Group 17"/>
          <p:cNvGrpSpPr>
            <a:grpSpLocks/>
          </p:cNvGrpSpPr>
          <p:nvPr/>
        </p:nvGrpSpPr>
        <p:grpSpPr bwMode="auto">
          <a:xfrm>
            <a:off x="862149" y="1488943"/>
            <a:ext cx="2468563" cy="4724401"/>
            <a:chOff x="144" y="0"/>
            <a:chExt cx="1555" cy="2976"/>
          </a:xfrm>
        </p:grpSpPr>
        <p:graphicFrame>
          <p:nvGraphicFramePr>
            <p:cNvPr id="95" name="Object 4"/>
            <p:cNvGraphicFramePr>
              <a:graphicFrameLocks noChangeAspect="1"/>
            </p:cNvGraphicFramePr>
            <p:nvPr/>
          </p:nvGraphicFramePr>
          <p:xfrm>
            <a:off x="192" y="0"/>
            <a:ext cx="1507" cy="2928"/>
          </p:xfrm>
          <a:graphic>
            <a:graphicData uri="http://schemas.openxmlformats.org/presentationml/2006/ole">
              <mc:AlternateContent xmlns:mc="http://schemas.openxmlformats.org/markup-compatibility/2006">
                <mc:Choice xmlns:v="urn:schemas-microsoft-com:vml" Requires="v">
                  <p:oleObj spid="_x0000_s2053" name="Worksheet" r:id="rId4" imgW="1838554" imgH="3572256" progId="Excel.Sheet.8">
                    <p:embed/>
                  </p:oleObj>
                </mc:Choice>
                <mc:Fallback>
                  <p:oleObj name="Worksheet" r:id="rId4" imgW="1838554" imgH="3572256" progId="Excel.Sheet.8">
                    <p:embed/>
                    <p:pic>
                      <p:nvPicPr>
                        <p:cNvPr id="9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 y="0"/>
                          <a:ext cx="1507" cy="2928"/>
                        </a:xfrm>
                        <a:prstGeom prst="rect">
                          <a:avLst/>
                        </a:prstGeom>
                        <a:noFill/>
                        <a:ln>
                          <a:noFill/>
                        </a:ln>
                        <a:effectLst/>
                      </p:spPr>
                    </p:pic>
                  </p:oleObj>
                </mc:Fallback>
              </mc:AlternateContent>
            </a:graphicData>
          </a:graphic>
        </p:graphicFrame>
        <p:sp>
          <p:nvSpPr>
            <p:cNvPr id="96" name="Rectangle 8"/>
            <p:cNvSpPr>
              <a:spLocks noChangeArrowheads="1"/>
            </p:cNvSpPr>
            <p:nvPr/>
          </p:nvSpPr>
          <p:spPr bwMode="auto">
            <a:xfrm>
              <a:off x="192" y="2784"/>
              <a:ext cx="336" cy="192"/>
            </a:xfrm>
            <a:prstGeom prst="rect">
              <a:avLst/>
            </a:prstGeom>
            <a:solidFill>
              <a:srgbClr val="FFFF00"/>
            </a:solidFill>
            <a:ln w="9525">
              <a:solidFill>
                <a:srgbClr val="FFFF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nb-NO" sz="1800" b="1" i="0" u="none" strike="noStrike" kern="0" cap="none" spc="0" normalizeH="0" baseline="0" noProof="0">
                  <a:ln>
                    <a:noFill/>
                  </a:ln>
                  <a:solidFill>
                    <a:srgbClr val="000000"/>
                  </a:solidFill>
                  <a:effectLst/>
                  <a:uLnTx/>
                  <a:uFillTx/>
                  <a:latin typeface="Times" panose="02020603050405020304" pitchFamily="18" charset="0"/>
                </a:rPr>
                <a:t>NNI</a:t>
              </a:r>
            </a:p>
          </p:txBody>
        </p:sp>
        <p:sp>
          <p:nvSpPr>
            <p:cNvPr id="97" name="Rectangle 11"/>
            <p:cNvSpPr>
              <a:spLocks noChangeArrowheads="1"/>
            </p:cNvSpPr>
            <p:nvPr/>
          </p:nvSpPr>
          <p:spPr bwMode="auto">
            <a:xfrm>
              <a:off x="144" y="1920"/>
              <a:ext cx="720" cy="192"/>
            </a:xfrm>
            <a:prstGeom prst="rect">
              <a:avLst/>
            </a:prstGeom>
            <a:solidFill>
              <a:srgbClr val="FFFF00"/>
            </a:solidFill>
            <a:ln w="9525">
              <a:solidFill>
                <a:srgbClr val="FFFF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nb-NO" sz="1400" b="1" i="0" u="none" strike="noStrike" kern="0" cap="none" spc="0" normalizeH="0" baseline="0" noProof="0" dirty="0">
                  <a:ln>
                    <a:noFill/>
                  </a:ln>
                  <a:solidFill>
                    <a:srgbClr val="000000"/>
                  </a:solidFill>
                  <a:effectLst/>
                  <a:uLnTx/>
                  <a:uFillTx/>
                  <a:latin typeface="Times" panose="02020603050405020304" pitchFamily="18" charset="0"/>
                </a:rPr>
                <a:t>Mean distance</a:t>
              </a:r>
            </a:p>
          </p:txBody>
        </p:sp>
      </p:grpSp>
      <p:grpSp>
        <p:nvGrpSpPr>
          <p:cNvPr id="103" name="Group 19"/>
          <p:cNvGrpSpPr>
            <a:grpSpLocks/>
          </p:cNvGrpSpPr>
          <p:nvPr/>
        </p:nvGrpSpPr>
        <p:grpSpPr bwMode="auto">
          <a:xfrm>
            <a:off x="4792962" y="1391444"/>
            <a:ext cx="2392363" cy="4724400"/>
            <a:chOff x="3725" y="0"/>
            <a:chExt cx="1507" cy="2976"/>
          </a:xfrm>
        </p:grpSpPr>
        <p:graphicFrame>
          <p:nvGraphicFramePr>
            <p:cNvPr id="104" name="Object 2"/>
            <p:cNvGraphicFramePr>
              <a:graphicFrameLocks noChangeAspect="1"/>
            </p:cNvGraphicFramePr>
            <p:nvPr/>
          </p:nvGraphicFramePr>
          <p:xfrm>
            <a:off x="3725" y="0"/>
            <a:ext cx="1507" cy="2928"/>
          </p:xfrm>
          <a:graphic>
            <a:graphicData uri="http://schemas.openxmlformats.org/presentationml/2006/ole">
              <mc:AlternateContent xmlns:mc="http://schemas.openxmlformats.org/markup-compatibility/2006">
                <mc:Choice xmlns:v="urn:schemas-microsoft-com:vml" Requires="v">
                  <p:oleObj spid="_x0000_s2054" name="Worksheet" r:id="rId6" imgW="1838706" imgH="3572256" progId="Excel.Sheet.8">
                    <p:embed/>
                  </p:oleObj>
                </mc:Choice>
                <mc:Fallback>
                  <p:oleObj name="Worksheet" r:id="rId6" imgW="1838706" imgH="3572256" progId="Excel.Sheet.8">
                    <p:embed/>
                    <p:pic>
                      <p:nvPicPr>
                        <p:cNvPr id="104"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5" y="0"/>
                          <a:ext cx="1507" cy="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 name="Rectangle 9"/>
            <p:cNvSpPr>
              <a:spLocks noChangeArrowheads="1"/>
            </p:cNvSpPr>
            <p:nvPr/>
          </p:nvSpPr>
          <p:spPr bwMode="auto">
            <a:xfrm>
              <a:off x="3744" y="2784"/>
              <a:ext cx="336" cy="192"/>
            </a:xfrm>
            <a:prstGeom prst="rect">
              <a:avLst/>
            </a:prstGeom>
            <a:solidFill>
              <a:srgbClr val="FF99CC"/>
            </a:solidFill>
            <a:ln w="9525">
              <a:solidFill>
                <a:srgbClr val="FF99CC"/>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nb-NO" sz="1800" b="1" i="0" u="none" strike="noStrike" kern="0" cap="none" spc="0" normalizeH="0" baseline="0" noProof="0">
                  <a:ln>
                    <a:noFill/>
                  </a:ln>
                  <a:solidFill>
                    <a:srgbClr val="000000"/>
                  </a:solidFill>
                  <a:effectLst/>
                  <a:uLnTx/>
                  <a:uFillTx/>
                  <a:latin typeface="Times" panose="02020603050405020304" pitchFamily="18" charset="0"/>
                </a:rPr>
                <a:t>NNI</a:t>
              </a:r>
            </a:p>
          </p:txBody>
        </p:sp>
        <p:sp>
          <p:nvSpPr>
            <p:cNvPr id="106" name="Rectangle 13"/>
            <p:cNvSpPr>
              <a:spLocks noChangeArrowheads="1"/>
            </p:cNvSpPr>
            <p:nvPr/>
          </p:nvSpPr>
          <p:spPr bwMode="auto">
            <a:xfrm>
              <a:off x="3744" y="1920"/>
              <a:ext cx="720" cy="192"/>
            </a:xfrm>
            <a:prstGeom prst="rect">
              <a:avLst/>
            </a:prstGeom>
            <a:solidFill>
              <a:srgbClr val="FF99CC"/>
            </a:solidFill>
            <a:ln w="9525">
              <a:solidFill>
                <a:srgbClr val="FF99CC"/>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nb-NO" sz="1400" b="1" i="0" u="none" strike="noStrike" kern="0" cap="none" spc="0" normalizeH="0" baseline="0" noProof="0">
                  <a:ln>
                    <a:noFill/>
                  </a:ln>
                  <a:solidFill>
                    <a:srgbClr val="000000"/>
                  </a:solidFill>
                  <a:effectLst/>
                  <a:uLnTx/>
                  <a:uFillTx/>
                  <a:latin typeface="Times" panose="02020603050405020304" pitchFamily="18" charset="0"/>
                </a:rPr>
                <a:t>Mean distance</a:t>
              </a:r>
            </a:p>
          </p:txBody>
        </p:sp>
      </p:grpSp>
      <p:grpSp>
        <p:nvGrpSpPr>
          <p:cNvPr id="107" name="Group 96"/>
          <p:cNvGrpSpPr>
            <a:grpSpLocks/>
          </p:cNvGrpSpPr>
          <p:nvPr/>
        </p:nvGrpSpPr>
        <p:grpSpPr bwMode="auto">
          <a:xfrm>
            <a:off x="3009953" y="5053096"/>
            <a:ext cx="704850" cy="1255713"/>
            <a:chOff x="288" y="144"/>
            <a:chExt cx="444" cy="791"/>
          </a:xfrm>
        </p:grpSpPr>
        <p:sp>
          <p:nvSpPr>
            <p:cNvPr id="108" name="Rectangle 21"/>
            <p:cNvSpPr>
              <a:spLocks noChangeArrowheads="1"/>
            </p:cNvSpPr>
            <p:nvPr/>
          </p:nvSpPr>
          <p:spPr bwMode="auto">
            <a:xfrm>
              <a:off x="288" y="144"/>
              <a:ext cx="444" cy="791"/>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09" name="Oval 22"/>
            <p:cNvSpPr>
              <a:spLocks noChangeArrowheads="1"/>
            </p:cNvSpPr>
            <p:nvPr/>
          </p:nvSpPr>
          <p:spPr bwMode="auto">
            <a:xfrm>
              <a:off x="360" y="188"/>
              <a:ext cx="28"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0" name="Oval 23"/>
            <p:cNvSpPr>
              <a:spLocks noChangeArrowheads="1"/>
            </p:cNvSpPr>
            <p:nvPr/>
          </p:nvSpPr>
          <p:spPr bwMode="auto">
            <a:xfrm>
              <a:off x="503" y="701"/>
              <a:ext cx="29"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1" name="Oval 24"/>
            <p:cNvSpPr>
              <a:spLocks noChangeArrowheads="1"/>
            </p:cNvSpPr>
            <p:nvPr/>
          </p:nvSpPr>
          <p:spPr bwMode="auto">
            <a:xfrm>
              <a:off x="431" y="188"/>
              <a:ext cx="29"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2" name="Oval 25"/>
            <p:cNvSpPr>
              <a:spLocks noChangeArrowheads="1"/>
            </p:cNvSpPr>
            <p:nvPr/>
          </p:nvSpPr>
          <p:spPr bwMode="auto">
            <a:xfrm>
              <a:off x="388" y="334"/>
              <a:ext cx="29" cy="30"/>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3" name="Oval 26"/>
            <p:cNvSpPr>
              <a:spLocks noChangeArrowheads="1"/>
            </p:cNvSpPr>
            <p:nvPr/>
          </p:nvSpPr>
          <p:spPr bwMode="auto">
            <a:xfrm>
              <a:off x="632" y="364"/>
              <a:ext cx="29"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4" name="Oval 27"/>
            <p:cNvSpPr>
              <a:spLocks noChangeArrowheads="1"/>
            </p:cNvSpPr>
            <p:nvPr/>
          </p:nvSpPr>
          <p:spPr bwMode="auto">
            <a:xfrm>
              <a:off x="360" y="422"/>
              <a:ext cx="28" cy="30"/>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5" name="Oval 28"/>
            <p:cNvSpPr>
              <a:spLocks noChangeArrowheads="1"/>
            </p:cNvSpPr>
            <p:nvPr/>
          </p:nvSpPr>
          <p:spPr bwMode="auto">
            <a:xfrm>
              <a:off x="474" y="408"/>
              <a:ext cx="29"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6" name="Oval 29"/>
            <p:cNvSpPr>
              <a:spLocks noChangeArrowheads="1"/>
            </p:cNvSpPr>
            <p:nvPr/>
          </p:nvSpPr>
          <p:spPr bwMode="auto">
            <a:xfrm>
              <a:off x="517" y="320"/>
              <a:ext cx="29"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7" name="Oval 30"/>
            <p:cNvSpPr>
              <a:spLocks noChangeArrowheads="1"/>
            </p:cNvSpPr>
            <p:nvPr/>
          </p:nvSpPr>
          <p:spPr bwMode="auto">
            <a:xfrm>
              <a:off x="474" y="525"/>
              <a:ext cx="29"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8" name="Oval 31"/>
            <p:cNvSpPr>
              <a:spLocks noChangeArrowheads="1"/>
            </p:cNvSpPr>
            <p:nvPr/>
          </p:nvSpPr>
          <p:spPr bwMode="auto">
            <a:xfrm>
              <a:off x="360" y="540"/>
              <a:ext cx="28"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19" name="Oval 32"/>
            <p:cNvSpPr>
              <a:spLocks noChangeArrowheads="1"/>
            </p:cNvSpPr>
            <p:nvPr/>
          </p:nvSpPr>
          <p:spPr bwMode="auto">
            <a:xfrm>
              <a:off x="403" y="657"/>
              <a:ext cx="28"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0" name="Oval 33"/>
            <p:cNvSpPr>
              <a:spLocks noChangeArrowheads="1"/>
            </p:cNvSpPr>
            <p:nvPr/>
          </p:nvSpPr>
          <p:spPr bwMode="auto">
            <a:xfrm>
              <a:off x="360" y="803"/>
              <a:ext cx="28"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1" name="Oval 34"/>
            <p:cNvSpPr>
              <a:spLocks noChangeArrowheads="1"/>
            </p:cNvSpPr>
            <p:nvPr/>
          </p:nvSpPr>
          <p:spPr bwMode="auto">
            <a:xfrm>
              <a:off x="388" y="862"/>
              <a:ext cx="29"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2" name="Oval 35"/>
            <p:cNvSpPr>
              <a:spLocks noChangeArrowheads="1"/>
            </p:cNvSpPr>
            <p:nvPr/>
          </p:nvSpPr>
          <p:spPr bwMode="auto">
            <a:xfrm>
              <a:off x="446" y="803"/>
              <a:ext cx="28"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3" name="Oval 36"/>
            <p:cNvSpPr>
              <a:spLocks noChangeArrowheads="1"/>
            </p:cNvSpPr>
            <p:nvPr/>
          </p:nvSpPr>
          <p:spPr bwMode="auto">
            <a:xfrm>
              <a:off x="618" y="217"/>
              <a:ext cx="28" cy="30"/>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4" name="Oval 37"/>
            <p:cNvSpPr>
              <a:spLocks noChangeArrowheads="1"/>
            </p:cNvSpPr>
            <p:nvPr/>
          </p:nvSpPr>
          <p:spPr bwMode="auto">
            <a:xfrm>
              <a:off x="618" y="510"/>
              <a:ext cx="28" cy="30"/>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5" name="Oval 38"/>
            <p:cNvSpPr>
              <a:spLocks noChangeArrowheads="1"/>
            </p:cNvSpPr>
            <p:nvPr/>
          </p:nvSpPr>
          <p:spPr bwMode="auto">
            <a:xfrm>
              <a:off x="603" y="598"/>
              <a:ext cx="29"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6" name="Oval 39"/>
            <p:cNvSpPr>
              <a:spLocks noChangeArrowheads="1"/>
            </p:cNvSpPr>
            <p:nvPr/>
          </p:nvSpPr>
          <p:spPr bwMode="auto">
            <a:xfrm>
              <a:off x="618" y="715"/>
              <a:ext cx="28" cy="30"/>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7" name="Oval 40"/>
            <p:cNvSpPr>
              <a:spLocks noChangeArrowheads="1"/>
            </p:cNvSpPr>
            <p:nvPr/>
          </p:nvSpPr>
          <p:spPr bwMode="auto">
            <a:xfrm>
              <a:off x="560" y="642"/>
              <a:ext cx="29" cy="29"/>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28" name="Oval 41"/>
            <p:cNvSpPr>
              <a:spLocks noChangeArrowheads="1"/>
            </p:cNvSpPr>
            <p:nvPr/>
          </p:nvSpPr>
          <p:spPr bwMode="auto">
            <a:xfrm>
              <a:off x="632" y="832"/>
              <a:ext cx="29" cy="30"/>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grpSp>
      <p:sp>
        <p:nvSpPr>
          <p:cNvPr id="129" name="Text Box 43"/>
          <p:cNvSpPr txBox="1">
            <a:spLocks noChangeArrowheads="1"/>
          </p:cNvSpPr>
          <p:nvPr/>
        </p:nvSpPr>
        <p:spPr bwMode="auto">
          <a:xfrm>
            <a:off x="1267660" y="1124300"/>
            <a:ext cx="17337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0" fontAlgn="base" hangingPunct="0">
              <a:spcBef>
                <a:spcPct val="0"/>
              </a:spcBef>
              <a:spcAft>
                <a:spcPct val="0"/>
              </a:spcAft>
              <a:buFontTx/>
              <a:buNone/>
            </a:pPr>
            <a:r>
              <a:rPr lang="en-US" altLang="nb-NO" b="1" dirty="0">
                <a:solidFill>
                  <a:srgbClr val="080808"/>
                </a:solidFill>
                <a:latin typeface="Yu Gothic UI" panose="020B0500000000000000" pitchFamily="34" charset="-128"/>
                <a:ea typeface="Yu Gothic UI" panose="020B0500000000000000" pitchFamily="34" charset="-128"/>
              </a:rPr>
              <a:t>RANDOM</a:t>
            </a:r>
          </a:p>
        </p:txBody>
      </p:sp>
      <p:grpSp>
        <p:nvGrpSpPr>
          <p:cNvPr id="130" name="Group 91"/>
          <p:cNvGrpSpPr>
            <a:grpSpLocks/>
          </p:cNvGrpSpPr>
          <p:nvPr/>
        </p:nvGrpSpPr>
        <p:grpSpPr bwMode="auto">
          <a:xfrm>
            <a:off x="6871136" y="5107865"/>
            <a:ext cx="766763" cy="1163638"/>
            <a:chOff x="2473" y="144"/>
            <a:chExt cx="483" cy="733"/>
          </a:xfrm>
        </p:grpSpPr>
        <p:sp>
          <p:nvSpPr>
            <p:cNvPr id="131" name="Rectangle 45"/>
            <p:cNvSpPr>
              <a:spLocks noChangeArrowheads="1"/>
            </p:cNvSpPr>
            <p:nvPr/>
          </p:nvSpPr>
          <p:spPr bwMode="auto">
            <a:xfrm>
              <a:off x="2473" y="144"/>
              <a:ext cx="483" cy="733"/>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2" name="Oval 46"/>
            <p:cNvSpPr>
              <a:spLocks noChangeArrowheads="1"/>
            </p:cNvSpPr>
            <p:nvPr/>
          </p:nvSpPr>
          <p:spPr bwMode="auto">
            <a:xfrm>
              <a:off x="2537" y="239"/>
              <a:ext cx="33"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3" name="Oval 47"/>
            <p:cNvSpPr>
              <a:spLocks noChangeArrowheads="1"/>
            </p:cNvSpPr>
            <p:nvPr/>
          </p:nvSpPr>
          <p:spPr bwMode="auto">
            <a:xfrm>
              <a:off x="2650" y="158"/>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4" name="Oval 48"/>
            <p:cNvSpPr>
              <a:spLocks noChangeArrowheads="1"/>
            </p:cNvSpPr>
            <p:nvPr/>
          </p:nvSpPr>
          <p:spPr bwMode="auto">
            <a:xfrm>
              <a:off x="2682" y="307"/>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5" name="Oval 49"/>
            <p:cNvSpPr>
              <a:spLocks noChangeArrowheads="1"/>
            </p:cNvSpPr>
            <p:nvPr/>
          </p:nvSpPr>
          <p:spPr bwMode="auto">
            <a:xfrm>
              <a:off x="2537" y="388"/>
              <a:ext cx="33"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6" name="Oval 50"/>
            <p:cNvSpPr>
              <a:spLocks noChangeArrowheads="1"/>
            </p:cNvSpPr>
            <p:nvPr/>
          </p:nvSpPr>
          <p:spPr bwMode="auto">
            <a:xfrm>
              <a:off x="2537" y="524"/>
              <a:ext cx="33"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7" name="Oval 51"/>
            <p:cNvSpPr>
              <a:spLocks noChangeArrowheads="1"/>
            </p:cNvSpPr>
            <p:nvPr/>
          </p:nvSpPr>
          <p:spPr bwMode="auto">
            <a:xfrm>
              <a:off x="2666" y="443"/>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8" name="Oval 52"/>
            <p:cNvSpPr>
              <a:spLocks noChangeArrowheads="1"/>
            </p:cNvSpPr>
            <p:nvPr/>
          </p:nvSpPr>
          <p:spPr bwMode="auto">
            <a:xfrm>
              <a:off x="2537" y="673"/>
              <a:ext cx="33"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39" name="Oval 53"/>
            <p:cNvSpPr>
              <a:spLocks noChangeArrowheads="1"/>
            </p:cNvSpPr>
            <p:nvPr/>
          </p:nvSpPr>
          <p:spPr bwMode="auto">
            <a:xfrm>
              <a:off x="2666" y="592"/>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0" name="Oval 54"/>
            <p:cNvSpPr>
              <a:spLocks noChangeArrowheads="1"/>
            </p:cNvSpPr>
            <p:nvPr/>
          </p:nvSpPr>
          <p:spPr bwMode="auto">
            <a:xfrm>
              <a:off x="2682" y="755"/>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1" name="Oval 55"/>
            <p:cNvSpPr>
              <a:spLocks noChangeArrowheads="1"/>
            </p:cNvSpPr>
            <p:nvPr/>
          </p:nvSpPr>
          <p:spPr bwMode="auto">
            <a:xfrm>
              <a:off x="2537" y="836"/>
              <a:ext cx="33"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2" name="Oval 56"/>
            <p:cNvSpPr>
              <a:spLocks noChangeArrowheads="1"/>
            </p:cNvSpPr>
            <p:nvPr/>
          </p:nvSpPr>
          <p:spPr bwMode="auto">
            <a:xfrm>
              <a:off x="2763" y="239"/>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3" name="Oval 57"/>
            <p:cNvSpPr>
              <a:spLocks noChangeArrowheads="1"/>
            </p:cNvSpPr>
            <p:nvPr/>
          </p:nvSpPr>
          <p:spPr bwMode="auto">
            <a:xfrm>
              <a:off x="2875" y="158"/>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4" name="Oval 58"/>
            <p:cNvSpPr>
              <a:spLocks noChangeArrowheads="1"/>
            </p:cNvSpPr>
            <p:nvPr/>
          </p:nvSpPr>
          <p:spPr bwMode="auto">
            <a:xfrm>
              <a:off x="2907" y="307"/>
              <a:ext cx="33"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5" name="Oval 59"/>
            <p:cNvSpPr>
              <a:spLocks noChangeArrowheads="1"/>
            </p:cNvSpPr>
            <p:nvPr/>
          </p:nvSpPr>
          <p:spPr bwMode="auto">
            <a:xfrm>
              <a:off x="2763" y="388"/>
              <a:ext cx="32"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6" name="Oval 60"/>
            <p:cNvSpPr>
              <a:spLocks noChangeArrowheads="1"/>
            </p:cNvSpPr>
            <p:nvPr/>
          </p:nvSpPr>
          <p:spPr bwMode="auto">
            <a:xfrm>
              <a:off x="2763" y="524"/>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7" name="Oval 61"/>
            <p:cNvSpPr>
              <a:spLocks noChangeArrowheads="1"/>
            </p:cNvSpPr>
            <p:nvPr/>
          </p:nvSpPr>
          <p:spPr bwMode="auto">
            <a:xfrm>
              <a:off x="2891" y="443"/>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8" name="Oval 62"/>
            <p:cNvSpPr>
              <a:spLocks noChangeArrowheads="1"/>
            </p:cNvSpPr>
            <p:nvPr/>
          </p:nvSpPr>
          <p:spPr bwMode="auto">
            <a:xfrm>
              <a:off x="2763" y="673"/>
              <a:ext cx="32"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49" name="Oval 63"/>
            <p:cNvSpPr>
              <a:spLocks noChangeArrowheads="1"/>
            </p:cNvSpPr>
            <p:nvPr/>
          </p:nvSpPr>
          <p:spPr bwMode="auto">
            <a:xfrm>
              <a:off x="2891" y="592"/>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0" name="Oval 64"/>
            <p:cNvSpPr>
              <a:spLocks noChangeArrowheads="1"/>
            </p:cNvSpPr>
            <p:nvPr/>
          </p:nvSpPr>
          <p:spPr bwMode="auto">
            <a:xfrm>
              <a:off x="2907" y="755"/>
              <a:ext cx="33"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1" name="Oval 65"/>
            <p:cNvSpPr>
              <a:spLocks noChangeArrowheads="1"/>
            </p:cNvSpPr>
            <p:nvPr/>
          </p:nvSpPr>
          <p:spPr bwMode="auto">
            <a:xfrm>
              <a:off x="2763" y="836"/>
              <a:ext cx="32"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grpSp>
      <p:sp>
        <p:nvSpPr>
          <p:cNvPr id="152" name="Text Box 66"/>
          <p:cNvSpPr txBox="1">
            <a:spLocks noChangeArrowheads="1"/>
          </p:cNvSpPr>
          <p:nvPr/>
        </p:nvSpPr>
        <p:spPr bwMode="auto">
          <a:xfrm>
            <a:off x="5194696" y="1103312"/>
            <a:ext cx="15888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0" fontAlgn="base" hangingPunct="0">
              <a:spcBef>
                <a:spcPct val="0"/>
              </a:spcBef>
              <a:spcAft>
                <a:spcPct val="0"/>
              </a:spcAft>
              <a:buFontTx/>
              <a:buNone/>
            </a:pPr>
            <a:r>
              <a:rPr lang="en-US" altLang="nb-NO" b="1" dirty="0">
                <a:solidFill>
                  <a:srgbClr val="080808"/>
                </a:solidFill>
                <a:latin typeface="Yu Gothic UI" panose="020B0500000000000000" pitchFamily="34" charset="-128"/>
                <a:ea typeface="Yu Gothic UI" panose="020B0500000000000000" pitchFamily="34" charset="-128"/>
              </a:rPr>
              <a:t>UNIFORM</a:t>
            </a:r>
          </a:p>
        </p:txBody>
      </p:sp>
      <p:sp>
        <p:nvSpPr>
          <p:cNvPr id="90" name="Rectangle 8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NN index</a:t>
            </a:r>
          </a:p>
        </p:txBody>
      </p:sp>
      <p:sp>
        <p:nvSpPr>
          <p:cNvPr id="3" name="Oval 2"/>
          <p:cNvSpPr/>
          <p:nvPr/>
        </p:nvSpPr>
        <p:spPr>
          <a:xfrm>
            <a:off x="900390" y="5880655"/>
            <a:ext cx="1707574" cy="342321"/>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4" name="Group 3"/>
          <p:cNvGrpSpPr/>
          <p:nvPr/>
        </p:nvGrpSpPr>
        <p:grpSpPr>
          <a:xfrm>
            <a:off x="8580505" y="1127835"/>
            <a:ext cx="3041703" cy="5184509"/>
            <a:chOff x="4652963" y="1127835"/>
            <a:chExt cx="3041703" cy="5184509"/>
          </a:xfrm>
        </p:grpSpPr>
        <p:sp>
          <p:nvSpPr>
            <p:cNvPr id="88" name="Rectangle 87"/>
            <p:cNvSpPr/>
            <p:nvPr/>
          </p:nvSpPr>
          <p:spPr>
            <a:xfrm>
              <a:off x="4652963" y="1127835"/>
              <a:ext cx="3041703" cy="5184509"/>
            </a:xfrm>
            <a:prstGeom prst="rect">
              <a:avLst/>
            </a:prstGeom>
            <a:solidFill>
              <a:srgbClr val="CC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98" name="Group 18"/>
            <p:cNvGrpSpPr>
              <a:grpSpLocks/>
            </p:cNvGrpSpPr>
            <p:nvPr/>
          </p:nvGrpSpPr>
          <p:grpSpPr bwMode="auto">
            <a:xfrm>
              <a:off x="4768578" y="1481247"/>
              <a:ext cx="2468563" cy="4724400"/>
              <a:chOff x="2045" y="0"/>
              <a:chExt cx="1555" cy="2976"/>
            </a:xfrm>
          </p:grpSpPr>
          <p:graphicFrame>
            <p:nvGraphicFramePr>
              <p:cNvPr id="99" name="Object 3"/>
              <p:cNvGraphicFramePr>
                <a:graphicFrameLocks noChangeAspect="1"/>
              </p:cNvGraphicFramePr>
              <p:nvPr/>
            </p:nvGraphicFramePr>
            <p:xfrm>
              <a:off x="2045" y="0"/>
              <a:ext cx="1555" cy="2928"/>
            </p:xfrm>
            <a:graphic>
              <a:graphicData uri="http://schemas.openxmlformats.org/presentationml/2006/ole">
                <mc:AlternateContent xmlns:mc="http://schemas.openxmlformats.org/markup-compatibility/2006">
                  <mc:Choice xmlns:v="urn:schemas-microsoft-com:vml" Requires="v">
                    <p:oleObj spid="_x0000_s2055" name="Worksheet" r:id="rId8" imgW="1838554" imgH="3572256" progId="Excel.Sheet.8">
                      <p:embed/>
                    </p:oleObj>
                  </mc:Choice>
                  <mc:Fallback>
                    <p:oleObj name="Worksheet" r:id="rId8" imgW="1838554" imgH="3572256" progId="Excel.Sheet.8">
                      <p:embed/>
                      <p:pic>
                        <p:nvPicPr>
                          <p:cNvPr id="99"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5" y="0"/>
                            <a:ext cx="1555" cy="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 name="Rectangle 10"/>
              <p:cNvSpPr>
                <a:spLocks noChangeArrowheads="1"/>
              </p:cNvSpPr>
              <p:nvPr/>
            </p:nvSpPr>
            <p:spPr bwMode="auto">
              <a:xfrm>
                <a:off x="2064" y="2784"/>
                <a:ext cx="347" cy="192"/>
              </a:xfrm>
              <a:prstGeom prst="rect">
                <a:avLst/>
              </a:prstGeom>
              <a:solidFill>
                <a:srgbClr val="CCFFFF"/>
              </a:solidFill>
              <a:ln w="9525">
                <a:solidFill>
                  <a:srgbClr val="CCFFFF"/>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nb-NO" sz="1800" b="1" i="0" u="none" strike="noStrike" kern="0" cap="none" spc="0" normalizeH="0" baseline="0" noProof="0">
                    <a:ln>
                      <a:noFill/>
                    </a:ln>
                    <a:solidFill>
                      <a:srgbClr val="000000"/>
                    </a:solidFill>
                    <a:effectLst/>
                    <a:uLnTx/>
                    <a:uFillTx/>
                    <a:latin typeface="Times" panose="02020603050405020304" pitchFamily="18" charset="0"/>
                  </a:rPr>
                  <a:t>NNI</a:t>
                </a:r>
              </a:p>
            </p:txBody>
          </p:sp>
          <p:sp>
            <p:nvSpPr>
              <p:cNvPr id="101" name="Rectangle 12"/>
              <p:cNvSpPr>
                <a:spLocks noChangeArrowheads="1"/>
              </p:cNvSpPr>
              <p:nvPr/>
            </p:nvSpPr>
            <p:spPr bwMode="auto">
              <a:xfrm>
                <a:off x="2064" y="1920"/>
                <a:ext cx="743" cy="192"/>
              </a:xfrm>
              <a:prstGeom prst="rect">
                <a:avLst/>
              </a:prstGeom>
              <a:solidFill>
                <a:srgbClr val="CCFFFF"/>
              </a:solidFill>
              <a:ln w="9525">
                <a:solidFill>
                  <a:srgbClr val="CCFFFF"/>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nb-NO" sz="1400" b="1" i="0" u="none" strike="noStrike" kern="0" cap="none" spc="0" normalizeH="0" baseline="0" noProof="0" dirty="0">
                    <a:ln>
                      <a:noFill/>
                    </a:ln>
                    <a:solidFill>
                      <a:srgbClr val="000000"/>
                    </a:solidFill>
                    <a:effectLst/>
                    <a:uLnTx/>
                    <a:uFillTx/>
                    <a:latin typeface="Times" panose="02020603050405020304" pitchFamily="18" charset="0"/>
                  </a:rPr>
                  <a:t>Mean distance</a:t>
                </a:r>
              </a:p>
            </p:txBody>
          </p:sp>
        </p:grpSp>
        <p:grpSp>
          <p:nvGrpSpPr>
            <p:cNvPr id="153" name="Group 92"/>
            <p:cNvGrpSpPr>
              <a:grpSpLocks/>
            </p:cNvGrpSpPr>
            <p:nvPr/>
          </p:nvGrpSpPr>
          <p:grpSpPr bwMode="auto">
            <a:xfrm>
              <a:off x="6906366" y="5122946"/>
              <a:ext cx="760413" cy="1177925"/>
              <a:chOff x="4449" y="156"/>
              <a:chExt cx="479" cy="742"/>
            </a:xfrm>
          </p:grpSpPr>
          <p:sp>
            <p:nvSpPr>
              <p:cNvPr id="154" name="Rectangle 68"/>
              <p:cNvSpPr>
                <a:spLocks noChangeArrowheads="1"/>
              </p:cNvSpPr>
              <p:nvPr/>
            </p:nvSpPr>
            <p:spPr bwMode="auto">
              <a:xfrm>
                <a:off x="4449" y="156"/>
                <a:ext cx="479" cy="742"/>
              </a:xfrm>
              <a:prstGeom prst="rect">
                <a:avLst/>
              </a:prstGeom>
              <a:solidFill>
                <a:srgbClr val="00CC99"/>
              </a:solidFill>
              <a:ln w="9525">
                <a:solidFill>
                  <a:srgbClr val="000000"/>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5" name="Oval 69"/>
              <p:cNvSpPr>
                <a:spLocks noChangeArrowheads="1"/>
              </p:cNvSpPr>
              <p:nvPr/>
            </p:nvSpPr>
            <p:spPr bwMode="auto">
              <a:xfrm>
                <a:off x="4704" y="472"/>
                <a:ext cx="32"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6" name="Oval 70"/>
              <p:cNvSpPr>
                <a:spLocks noChangeArrowheads="1"/>
              </p:cNvSpPr>
              <p:nvPr/>
            </p:nvSpPr>
            <p:spPr bwMode="auto">
              <a:xfrm>
                <a:off x="4736" y="513"/>
                <a:ext cx="32"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7" name="Oval 71"/>
              <p:cNvSpPr>
                <a:spLocks noChangeArrowheads="1"/>
              </p:cNvSpPr>
              <p:nvPr/>
            </p:nvSpPr>
            <p:spPr bwMode="auto">
              <a:xfrm>
                <a:off x="4768" y="472"/>
                <a:ext cx="32"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8" name="Oval 72"/>
              <p:cNvSpPr>
                <a:spLocks noChangeArrowheads="1"/>
              </p:cNvSpPr>
              <p:nvPr/>
            </p:nvSpPr>
            <p:spPr bwMode="auto">
              <a:xfrm>
                <a:off x="4688" y="541"/>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59" name="Oval 73"/>
              <p:cNvSpPr>
                <a:spLocks noChangeArrowheads="1"/>
              </p:cNvSpPr>
              <p:nvPr/>
            </p:nvSpPr>
            <p:spPr bwMode="auto">
              <a:xfrm>
                <a:off x="4816" y="500"/>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0" name="Oval 74"/>
              <p:cNvSpPr>
                <a:spLocks noChangeArrowheads="1"/>
              </p:cNvSpPr>
              <p:nvPr/>
            </p:nvSpPr>
            <p:spPr bwMode="auto">
              <a:xfrm>
                <a:off x="4736" y="555"/>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1" name="Oval 75"/>
              <p:cNvSpPr>
                <a:spLocks noChangeArrowheads="1"/>
              </p:cNvSpPr>
              <p:nvPr/>
            </p:nvSpPr>
            <p:spPr bwMode="auto">
              <a:xfrm>
                <a:off x="4784" y="541"/>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2" name="Oval 76"/>
              <p:cNvSpPr>
                <a:spLocks noChangeArrowheads="1"/>
              </p:cNvSpPr>
              <p:nvPr/>
            </p:nvSpPr>
            <p:spPr bwMode="auto">
              <a:xfrm>
                <a:off x="4832" y="458"/>
                <a:ext cx="32"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3" name="Oval 77"/>
              <p:cNvSpPr>
                <a:spLocks noChangeArrowheads="1"/>
              </p:cNvSpPr>
              <p:nvPr/>
            </p:nvSpPr>
            <p:spPr bwMode="auto">
              <a:xfrm>
                <a:off x="4848" y="555"/>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4" name="Oval 78"/>
              <p:cNvSpPr>
                <a:spLocks noChangeArrowheads="1"/>
              </p:cNvSpPr>
              <p:nvPr/>
            </p:nvSpPr>
            <p:spPr bwMode="auto">
              <a:xfrm>
                <a:off x="4736" y="445"/>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5" name="Oval 79"/>
              <p:cNvSpPr>
                <a:spLocks noChangeArrowheads="1"/>
              </p:cNvSpPr>
              <p:nvPr/>
            </p:nvSpPr>
            <p:spPr bwMode="auto">
              <a:xfrm>
                <a:off x="4481" y="472"/>
                <a:ext cx="32"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6" name="Oval 80"/>
              <p:cNvSpPr>
                <a:spLocks noChangeArrowheads="1"/>
              </p:cNvSpPr>
              <p:nvPr/>
            </p:nvSpPr>
            <p:spPr bwMode="auto">
              <a:xfrm>
                <a:off x="4513" y="513"/>
                <a:ext cx="32"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7" name="Oval 81"/>
              <p:cNvSpPr>
                <a:spLocks noChangeArrowheads="1"/>
              </p:cNvSpPr>
              <p:nvPr/>
            </p:nvSpPr>
            <p:spPr bwMode="auto">
              <a:xfrm>
                <a:off x="4545" y="472"/>
                <a:ext cx="32"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8" name="Oval 82"/>
              <p:cNvSpPr>
                <a:spLocks noChangeArrowheads="1"/>
              </p:cNvSpPr>
              <p:nvPr/>
            </p:nvSpPr>
            <p:spPr bwMode="auto">
              <a:xfrm>
                <a:off x="4465" y="541"/>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69" name="Oval 83"/>
              <p:cNvSpPr>
                <a:spLocks noChangeArrowheads="1"/>
              </p:cNvSpPr>
              <p:nvPr/>
            </p:nvSpPr>
            <p:spPr bwMode="auto">
              <a:xfrm>
                <a:off x="4593" y="500"/>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70" name="Oval 84"/>
              <p:cNvSpPr>
                <a:spLocks noChangeArrowheads="1"/>
              </p:cNvSpPr>
              <p:nvPr/>
            </p:nvSpPr>
            <p:spPr bwMode="auto">
              <a:xfrm>
                <a:off x="4513" y="555"/>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71" name="Oval 85"/>
              <p:cNvSpPr>
                <a:spLocks noChangeArrowheads="1"/>
              </p:cNvSpPr>
              <p:nvPr/>
            </p:nvSpPr>
            <p:spPr bwMode="auto">
              <a:xfrm>
                <a:off x="4561" y="541"/>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72" name="Oval 86"/>
              <p:cNvSpPr>
                <a:spLocks noChangeArrowheads="1"/>
              </p:cNvSpPr>
              <p:nvPr/>
            </p:nvSpPr>
            <p:spPr bwMode="auto">
              <a:xfrm>
                <a:off x="4609" y="458"/>
                <a:ext cx="32" cy="28"/>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73" name="Oval 87"/>
              <p:cNvSpPr>
                <a:spLocks noChangeArrowheads="1"/>
              </p:cNvSpPr>
              <p:nvPr/>
            </p:nvSpPr>
            <p:spPr bwMode="auto">
              <a:xfrm>
                <a:off x="4625" y="555"/>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sp>
            <p:nvSpPr>
              <p:cNvPr id="174" name="Oval 88"/>
              <p:cNvSpPr>
                <a:spLocks noChangeArrowheads="1"/>
              </p:cNvSpPr>
              <p:nvPr/>
            </p:nvSpPr>
            <p:spPr bwMode="auto">
              <a:xfrm>
                <a:off x="4513" y="445"/>
                <a:ext cx="32" cy="27"/>
              </a:xfrm>
              <a:prstGeom prst="ellipse">
                <a:avLst/>
              </a:prstGeom>
              <a:solidFill>
                <a:srgbClr val="FFFFFF"/>
              </a:solidFill>
              <a:ln w="9525">
                <a:solidFill>
                  <a:srgbClr val="000000"/>
                </a:solidFill>
                <a:round/>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nb-NO" altLang="nb-NO" sz="2400" b="1" i="0" u="none" strike="noStrike" kern="0" cap="none" spc="0" normalizeH="0" baseline="0" noProof="0">
                  <a:ln>
                    <a:noFill/>
                  </a:ln>
                  <a:solidFill>
                    <a:srgbClr val="000000"/>
                  </a:solidFill>
                  <a:effectLst/>
                  <a:uLnTx/>
                  <a:uFillTx/>
                  <a:latin typeface="Times" panose="02020603050405020304" pitchFamily="18" charset="0"/>
                </a:endParaRPr>
              </a:p>
            </p:txBody>
          </p:sp>
        </p:grpSp>
        <p:sp>
          <p:nvSpPr>
            <p:cNvPr id="175" name="Text Box 89"/>
            <p:cNvSpPr txBox="1">
              <a:spLocks noChangeArrowheads="1"/>
            </p:cNvSpPr>
            <p:nvPr/>
          </p:nvSpPr>
          <p:spPr bwMode="auto">
            <a:xfrm>
              <a:off x="5263473" y="1149700"/>
              <a:ext cx="18117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0" fontAlgn="base" hangingPunct="0">
                <a:spcBef>
                  <a:spcPct val="0"/>
                </a:spcBef>
                <a:spcAft>
                  <a:spcPct val="0"/>
                </a:spcAft>
                <a:buFontTx/>
                <a:buNone/>
              </a:pPr>
              <a:r>
                <a:rPr lang="en-US" altLang="nb-NO" b="1" dirty="0">
                  <a:solidFill>
                    <a:srgbClr val="080808"/>
                  </a:solidFill>
                  <a:latin typeface="Yu Gothic UI" panose="020B0500000000000000" pitchFamily="34" charset="-128"/>
                  <a:ea typeface="Yu Gothic UI" panose="020B0500000000000000" pitchFamily="34" charset="-128"/>
                </a:rPr>
                <a:t>CLUSTERED</a:t>
              </a:r>
            </a:p>
          </p:txBody>
        </p:sp>
        <p:sp>
          <p:nvSpPr>
            <p:cNvPr id="91" name="Oval 90"/>
            <p:cNvSpPr/>
            <p:nvPr/>
          </p:nvSpPr>
          <p:spPr>
            <a:xfrm>
              <a:off x="4748432" y="5850600"/>
              <a:ext cx="1707574" cy="342321"/>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92" name="Oval 91"/>
          <p:cNvSpPr/>
          <p:nvPr/>
        </p:nvSpPr>
        <p:spPr>
          <a:xfrm>
            <a:off x="4794757" y="5779088"/>
            <a:ext cx="1707574" cy="342321"/>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704731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94" b="38147"/>
          <a:stretch/>
        </p:blipFill>
        <p:spPr>
          <a:xfrm>
            <a:off x="0" y="-1505"/>
            <a:ext cx="12192000" cy="5655099"/>
          </a:xfrm>
          <a:prstGeom prst="rect">
            <a:avLst/>
          </a:prstGeom>
        </p:spPr>
      </p:pic>
      <p:sp>
        <p:nvSpPr>
          <p:cNvPr id="6" name="Rectangle 5"/>
          <p:cNvSpPr/>
          <p:nvPr/>
        </p:nvSpPr>
        <p:spPr>
          <a:xfrm>
            <a:off x="0" y="-1505"/>
            <a:ext cx="12192000" cy="68595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pic>
        <p:nvPicPr>
          <p:cNvPr id="5" name="Picture 2" descr="http://global.oup.com/academic/covers/uk/pop-up/97801987428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38" y="600077"/>
            <a:ext cx="4297362"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410199" y="730323"/>
            <a:ext cx="6666571" cy="1384995"/>
          </a:xfrm>
          <a:prstGeom prst="rect">
            <a:avLst/>
          </a:prstGeom>
        </p:spPr>
        <p:txBody>
          <a:bodyPr wrap="square">
            <a:spAutoFit/>
          </a:bodyPr>
          <a:lstStyle/>
          <a:p>
            <a:pPr marL="457200" indent="-457200">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Reference text book: </a:t>
            </a:r>
          </a:p>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t>
            </a:r>
            <a:r>
              <a:rPr lang="en-US" altLang="nb-NO" sz="2800" i="1" dirty="0">
                <a:latin typeface="Yu Gothic UI" panose="020B0500000000000000" pitchFamily="34" charset="-128"/>
                <a:ea typeface="Yu Gothic UI" panose="020B0500000000000000" pitchFamily="34" charset="-128"/>
                <a:cs typeface="Segoe UI" panose="020B0502040204020203" pitchFamily="34" charset="0"/>
              </a:rPr>
              <a:t>Geographical information systems</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t>
            </a:r>
          </a:p>
          <a:p>
            <a:pPr marL="914400" lvl="1" indent="-457200">
              <a:buFont typeface="Courier New" panose="02070309020205020404" pitchFamily="49" charset="0"/>
              <a:buChar char="o"/>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Chapter 7</a:t>
            </a:r>
          </a:p>
        </p:txBody>
      </p:sp>
    </p:spTree>
    <p:extLst>
      <p:ext uri="{BB962C8B-B14F-4D97-AF65-F5344CB8AC3E}">
        <p14:creationId xmlns:p14="http://schemas.microsoft.com/office/powerpoint/2010/main" val="1562370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Dimension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9" name="Rectangle 8"/>
          <p:cNvSpPr/>
          <p:nvPr/>
        </p:nvSpPr>
        <p:spPr>
          <a:xfrm>
            <a:off x="630621" y="1252832"/>
            <a:ext cx="7992518" cy="3831818"/>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dirty="0">
                <a:solidFill>
                  <a:schemeClr val="bg1">
                    <a:lumMod val="65000"/>
                  </a:schemeClr>
                </a:solidFill>
                <a:latin typeface="Yu Gothic UI" panose="020B0500000000000000" pitchFamily="34" charset="-128"/>
                <a:ea typeface="Yu Gothic UI" panose="020B0500000000000000" pitchFamily="34" charset="-128"/>
              </a:rPr>
              <a:t>Distance</a:t>
            </a:r>
          </a:p>
          <a:p>
            <a:pPr marL="893763" lvl="1" indent="-350838">
              <a:lnSpc>
                <a:spcPct val="100000"/>
              </a:lnSpc>
              <a:spcBef>
                <a:spcPts val="0"/>
              </a:spcBef>
              <a:buFont typeface="Segoe UI" panose="020B0502040204020203" pitchFamily="34" charset="0"/>
              <a:buChar char="–"/>
            </a:pPr>
            <a:r>
              <a:rPr lang="en-GB" altLang="nb-NO" sz="2400" dirty="0">
                <a:solidFill>
                  <a:schemeClr val="bg1">
                    <a:lumMod val="65000"/>
                  </a:schemeClr>
                </a:solidFill>
                <a:latin typeface="Yu Gothic UI" panose="020B0500000000000000" pitchFamily="34" charset="-128"/>
                <a:ea typeface="Yu Gothic UI" panose="020B0500000000000000" pitchFamily="34" charset="-128"/>
              </a:rPr>
              <a:t>Euclidean Distance </a:t>
            </a:r>
            <a:r>
              <a:rPr lang="en-GB" altLang="nb-NO" sz="2400" i="1" dirty="0">
                <a:solidFill>
                  <a:schemeClr val="bg1">
                    <a:lumMod val="65000"/>
                  </a:schemeClr>
                </a:solidFill>
                <a:latin typeface="Yu Gothic UI" panose="020B0500000000000000" pitchFamily="34" charset="-128"/>
                <a:ea typeface="Yu Gothic UI" panose="020B0500000000000000" pitchFamily="34" charset="-128"/>
              </a:rPr>
              <a:t>(most common distance)</a:t>
            </a:r>
          </a:p>
          <a:p>
            <a:pPr marL="893763" lvl="1" indent="-350838">
              <a:lnSpc>
                <a:spcPct val="100000"/>
              </a:lnSpc>
              <a:spcBef>
                <a:spcPts val="0"/>
              </a:spcBef>
              <a:buFont typeface="Segoe UI" panose="020B0502040204020203" pitchFamily="34" charset="0"/>
              <a:buChar char="–"/>
            </a:pPr>
            <a:r>
              <a:rPr lang="en-GB" altLang="nb-NO" sz="2400" dirty="0">
                <a:solidFill>
                  <a:schemeClr val="bg1">
                    <a:lumMod val="65000"/>
                  </a:schemeClr>
                </a:solidFill>
                <a:latin typeface="Yu Gothic UI" panose="020B0500000000000000" pitchFamily="34" charset="-128"/>
                <a:ea typeface="Yu Gothic UI" panose="020B0500000000000000" pitchFamily="34" charset="-128"/>
              </a:rPr>
              <a:t>Manhattan distance</a:t>
            </a:r>
          </a:p>
          <a:p>
            <a:pPr marL="893763" lvl="1" indent="-350838">
              <a:lnSpc>
                <a:spcPct val="100000"/>
              </a:lnSpc>
              <a:spcBef>
                <a:spcPts val="0"/>
              </a:spcBef>
              <a:buFont typeface="Segoe UI" panose="020B0502040204020203" pitchFamily="34" charset="0"/>
              <a:buChar char="–"/>
            </a:pPr>
            <a:r>
              <a:rPr lang="en-GB" altLang="nb-NO" sz="2400" dirty="0">
                <a:solidFill>
                  <a:schemeClr val="bg1">
                    <a:lumMod val="65000"/>
                  </a:schemeClr>
                </a:solidFill>
                <a:latin typeface="Yu Gothic UI" panose="020B0500000000000000" pitchFamily="34" charset="-128"/>
                <a:ea typeface="Yu Gothic UI" panose="020B0500000000000000" pitchFamily="34" charset="-128"/>
              </a:rPr>
              <a:t>Network distance (e.g. road, river length)</a:t>
            </a:r>
          </a:p>
          <a:p>
            <a:pPr marL="893763" lvl="1" indent="-350838">
              <a:lnSpc>
                <a:spcPct val="100000"/>
              </a:lnSpc>
              <a:spcBef>
                <a:spcPts val="0"/>
              </a:spcBef>
              <a:buFont typeface="Segoe UI" panose="020B0502040204020203" pitchFamily="34" charset="0"/>
              <a:buChar char="–"/>
            </a:pPr>
            <a:r>
              <a:rPr lang="en-GB" altLang="nb-NO" sz="2400" dirty="0">
                <a:solidFill>
                  <a:schemeClr val="bg1">
                    <a:lumMod val="65000"/>
                  </a:schemeClr>
                </a:solidFill>
                <a:latin typeface="Yu Gothic UI" panose="020B0500000000000000" pitchFamily="34" charset="-128"/>
                <a:ea typeface="Yu Gothic UI" panose="020B0500000000000000" pitchFamily="34" charset="-128"/>
              </a:rPr>
              <a:t>Surface distance (3D distance)</a:t>
            </a:r>
          </a:p>
          <a:p>
            <a:pPr marL="893763" lvl="1" indent="-350838">
              <a:lnSpc>
                <a:spcPct val="100000"/>
              </a:lnSpc>
              <a:spcBef>
                <a:spcPts val="0"/>
              </a:spcBef>
              <a:buFont typeface="Segoe UI" panose="020B0502040204020203" pitchFamily="34" charset="0"/>
              <a:buChar char="–"/>
            </a:pPr>
            <a:r>
              <a:rPr lang="en-GB" altLang="nb-NO" sz="2400" dirty="0">
                <a:solidFill>
                  <a:schemeClr val="bg1">
                    <a:lumMod val="65000"/>
                  </a:schemeClr>
                </a:solidFill>
                <a:latin typeface="Yu Gothic UI" panose="020B0500000000000000" pitchFamily="34" charset="-128"/>
                <a:ea typeface="Yu Gothic UI" panose="020B0500000000000000" pitchFamily="34" charset="-128"/>
              </a:rPr>
              <a:t>Cost distance</a:t>
            </a:r>
          </a:p>
          <a:p>
            <a:pPr marL="714375" lvl="1" indent="-171450">
              <a:lnSpc>
                <a:spcPct val="100000"/>
              </a:lnSpc>
              <a:spcBef>
                <a:spcPts val="0"/>
              </a:spcBef>
              <a:buFont typeface="Arial" panose="020B0604020202020204" pitchFamily="34" charset="0"/>
              <a:buChar char="•"/>
            </a:pPr>
            <a:endParaRPr lang="en-GB" altLang="nb-NO" sz="1100" dirty="0">
              <a:latin typeface="Yu Gothic UI" panose="020B0500000000000000" pitchFamily="34" charset="-128"/>
              <a:ea typeface="Yu Gothic UI" panose="020B0500000000000000" pitchFamily="34" charset="-128"/>
            </a:endParaRPr>
          </a:p>
          <a:p>
            <a:pPr marL="542925" lvl="0" indent="-542925">
              <a:buClr>
                <a:srgbClr val="1F7F79"/>
              </a:buClr>
              <a:buFont typeface="Segoe UI" panose="020B0502040204020203" pitchFamily="34" charset="0"/>
              <a:buChar char="⃣"/>
            </a:pPr>
            <a:r>
              <a:rPr lang="en-US" altLang="nb-NO" sz="3200" dirty="0">
                <a:latin typeface="Yu Gothic UI" panose="020B0500000000000000" pitchFamily="34" charset="-128"/>
                <a:ea typeface="Yu Gothic UI" panose="020B0500000000000000" pitchFamily="34" charset="-128"/>
              </a:rPr>
              <a:t>Area</a:t>
            </a:r>
          </a:p>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rPr>
              <a:t>Surface area </a:t>
            </a:r>
          </a:p>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rPr>
              <a:t>Perimeter</a:t>
            </a:r>
            <a:endParaRPr lang="en-GB" altLang="nb-NO" sz="2400" dirty="0">
              <a:solidFill>
                <a:prstClr val="black"/>
              </a:solidFill>
              <a:latin typeface="Yu Gothic UI" panose="020B0500000000000000" pitchFamily="34" charset="-128"/>
              <a:ea typeface="Yu Gothic UI" panose="020B0500000000000000" pitchFamily="34" charset="-128"/>
            </a:endParaRPr>
          </a:p>
        </p:txBody>
      </p:sp>
      <p:sp>
        <p:nvSpPr>
          <p:cNvPr id="2" name="Rectangle 1"/>
          <p:cNvSpPr/>
          <p:nvPr/>
        </p:nvSpPr>
        <p:spPr>
          <a:xfrm>
            <a:off x="7943626" y="6005478"/>
            <a:ext cx="4147595" cy="369332"/>
          </a:xfrm>
          <a:prstGeom prst="rect">
            <a:avLst/>
          </a:prstGeom>
        </p:spPr>
        <p:txBody>
          <a:bodyPr wrap="square">
            <a:spAutoFit/>
          </a:bodyPr>
          <a:lstStyle/>
          <a:p>
            <a:pPr algn="ctr"/>
            <a:r>
              <a:rPr lang="en-US" i="1" dirty="0">
                <a:solidFill>
                  <a:schemeClr val="tx1">
                    <a:lumMod val="50000"/>
                    <a:lumOff val="50000"/>
                  </a:schemeClr>
                </a:solidFill>
                <a:latin typeface="Yu Gothic UI" panose="020B0500000000000000" pitchFamily="34" charset="-128"/>
                <a:ea typeface="Yu Gothic UI" panose="020B0500000000000000" pitchFamily="34" charset="-128"/>
              </a:rPr>
              <a:t>Create a new Field in Attribute Table</a:t>
            </a:r>
            <a:endParaRPr lang="nb-NO"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29946" y="1470874"/>
            <a:ext cx="3574957" cy="4518904"/>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073903" y="3243299"/>
            <a:ext cx="2720589" cy="265875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5335" y="5064291"/>
            <a:ext cx="3772726" cy="685048"/>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786830" y="4118433"/>
            <a:ext cx="3203252" cy="2263952"/>
          </a:xfrm>
          <a:prstGeom prst="rect">
            <a:avLst/>
          </a:prstGeom>
        </p:spPr>
      </p:pic>
    </p:spTree>
    <p:extLst>
      <p:ext uri="{BB962C8B-B14F-4D97-AF65-F5344CB8AC3E}">
        <p14:creationId xmlns:p14="http://schemas.microsoft.com/office/powerpoint/2010/main" val="488394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Buffer</a:t>
            </a:r>
          </a:p>
        </p:txBody>
      </p:sp>
      <p:sp>
        <p:nvSpPr>
          <p:cNvPr id="11" name="Rectangle 10"/>
          <p:cNvSpPr/>
          <p:nvPr/>
        </p:nvSpPr>
        <p:spPr>
          <a:xfrm>
            <a:off x="630621" y="1252832"/>
            <a:ext cx="5943799" cy="584775"/>
          </a:xfrm>
          <a:prstGeom prst="rect">
            <a:avLst/>
          </a:prstGeom>
        </p:spPr>
        <p:txBody>
          <a:bodyPr wrap="square">
            <a:spAutoFit/>
          </a:bodyPr>
          <a:lstStyle/>
          <a:p>
            <a:pPr marL="542925" indent="-542925">
              <a:buClr>
                <a:srgbClr val="1F7F79"/>
              </a:buClr>
              <a:buFont typeface="Segoe UI" panose="020B0502040204020203" pitchFamily="34" charset="0"/>
              <a:buChar char="⃣"/>
            </a:pPr>
            <a:r>
              <a:rPr lang="nb-NO" altLang="nb-NO" sz="3200" dirty="0">
                <a:latin typeface="Yu Gothic UI" panose="020B0500000000000000" pitchFamily="34" charset="-128"/>
                <a:ea typeface="Yu Gothic UI" panose="020B0500000000000000" pitchFamily="34" charset="-128"/>
              </a:rPr>
              <a:t>Single, Multiple ring buffers</a:t>
            </a:r>
            <a:endParaRPr lang="en-US" altLang="nb-NO" sz="3200" dirty="0">
              <a:latin typeface="Yu Gothic UI" panose="020B0500000000000000" pitchFamily="34" charset="-128"/>
              <a:ea typeface="Yu Gothic UI" panose="020B0500000000000000" pitchFamily="34" charset="-128"/>
            </a:endParaRPr>
          </a:p>
        </p:txBody>
      </p:sp>
      <p:grpSp>
        <p:nvGrpSpPr>
          <p:cNvPr id="9" name="Group 8"/>
          <p:cNvGrpSpPr/>
          <p:nvPr/>
        </p:nvGrpSpPr>
        <p:grpSpPr>
          <a:xfrm>
            <a:off x="4590679" y="1863523"/>
            <a:ext cx="6809772" cy="4513789"/>
            <a:chOff x="5382228" y="1863523"/>
            <a:chExt cx="6809772" cy="4513789"/>
          </a:xfrm>
        </p:grpSpPr>
        <p:sp>
          <p:nvSpPr>
            <p:cNvPr id="4" name="Rectangle 3"/>
            <p:cNvSpPr/>
            <p:nvPr/>
          </p:nvSpPr>
          <p:spPr>
            <a:xfrm>
              <a:off x="5382228" y="1863524"/>
              <a:ext cx="6809772" cy="4513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Picture 2"/>
            <p:cNvPicPr>
              <a:picLocks noChangeAspect="1"/>
            </p:cNvPicPr>
            <p:nvPr/>
          </p:nvPicPr>
          <p:blipFill rotWithShape="1">
            <a:blip r:embed="rId3"/>
            <a:srcRect l="11553" t="33899" b="24956"/>
            <a:stretch/>
          </p:blipFill>
          <p:spPr>
            <a:xfrm>
              <a:off x="5442581" y="2297823"/>
              <a:ext cx="6749419" cy="2521066"/>
            </a:xfrm>
            <a:prstGeom prst="rect">
              <a:avLst/>
            </a:prstGeom>
          </p:spPr>
        </p:pic>
        <p:sp>
          <p:nvSpPr>
            <p:cNvPr id="5" name="Rectangle 4"/>
            <p:cNvSpPr/>
            <p:nvPr/>
          </p:nvSpPr>
          <p:spPr>
            <a:xfrm>
              <a:off x="6956385" y="1863523"/>
              <a:ext cx="5235615" cy="400110"/>
            </a:xfrm>
            <a:prstGeom prst="rect">
              <a:avLst/>
            </a:prstGeom>
          </p:spPr>
          <p:txBody>
            <a:bodyPr wrap="square">
              <a:spAutoFit/>
            </a:bodyPr>
            <a:lstStyle/>
            <a:p>
              <a:pPr marL="0" lvl="1"/>
              <a:r>
                <a:rPr lang="en-GB" altLang="nb-NO" sz="2000" dirty="0">
                  <a:solidFill>
                    <a:prstClr val="black"/>
                  </a:solidFill>
                  <a:latin typeface="Yu Gothic UI" panose="020B0500000000000000" pitchFamily="34" charset="-128"/>
                  <a:ea typeface="Yu Gothic UI" panose="020B0500000000000000" pitchFamily="34" charset="-128"/>
                </a:rPr>
                <a:t>   POINT	LINE		POLYGON</a:t>
              </a:r>
              <a:endParaRPr lang="en-GB" altLang="nb-NO" sz="2000" dirty="0">
                <a:latin typeface="Yu Gothic UI" panose="020B0500000000000000" pitchFamily="34" charset="-128"/>
                <a:ea typeface="Yu Gothic UI" panose="020B0500000000000000" pitchFamily="34" charset="-128"/>
              </a:endParaRPr>
            </a:p>
          </p:txBody>
        </p:sp>
      </p:grpSp>
      <p:sp>
        <p:nvSpPr>
          <p:cNvPr id="2" name="Rectangle 1"/>
          <p:cNvSpPr/>
          <p:nvPr/>
        </p:nvSpPr>
        <p:spPr>
          <a:xfrm>
            <a:off x="1118615" y="2297822"/>
            <a:ext cx="3472063" cy="2308324"/>
          </a:xfrm>
          <a:prstGeom prst="rect">
            <a:avLst/>
          </a:prstGeom>
        </p:spPr>
        <p:txBody>
          <a:bodyPr wrap="square">
            <a:spAutoFit/>
          </a:bodyPr>
          <a:lstStyle/>
          <a:p>
            <a:r>
              <a:rPr lang="en-US" sz="2400" i="1" dirty="0">
                <a:solidFill>
                  <a:srgbClr val="4C4C4C"/>
                </a:solidFill>
                <a:latin typeface="Yu Gothic UI" panose="020B0500000000000000" pitchFamily="34" charset="-128"/>
                <a:ea typeface="Yu Gothic UI" panose="020B0500000000000000" pitchFamily="34" charset="-128"/>
              </a:rPr>
              <a:t>Creates buffer polygons around input features to a specified distance</a:t>
            </a:r>
          </a:p>
          <a:p>
            <a:endParaRPr lang="en-US" sz="2400" i="1" dirty="0">
              <a:solidFill>
                <a:srgbClr val="4C4C4C"/>
              </a:solidFill>
              <a:latin typeface="Yu Gothic UI" panose="020B0500000000000000" pitchFamily="34" charset="-128"/>
              <a:ea typeface="Yu Gothic UI" panose="020B0500000000000000" pitchFamily="34" charset="-128"/>
            </a:endParaRPr>
          </a:p>
          <a:p>
            <a:r>
              <a:rPr lang="en-US" sz="2400" dirty="0">
                <a:solidFill>
                  <a:srgbClr val="4C4C4C"/>
                </a:solidFill>
                <a:latin typeface="Yu Gothic UI" panose="020B0500000000000000" pitchFamily="34" charset="-128"/>
                <a:ea typeface="Yu Gothic UI" panose="020B0500000000000000" pitchFamily="34" charset="-128"/>
              </a:rPr>
              <a:t>Tool: </a:t>
            </a:r>
            <a:r>
              <a:rPr lang="en-US" sz="2400" i="1" dirty="0">
                <a:solidFill>
                  <a:srgbClr val="4C4C4C"/>
                </a:solidFill>
                <a:latin typeface="Yu Gothic UI" panose="020B0500000000000000" pitchFamily="34" charset="-128"/>
                <a:ea typeface="Yu Gothic UI" panose="020B0500000000000000" pitchFamily="34" charset="-128"/>
              </a:rPr>
              <a:t>Buffer</a:t>
            </a:r>
          </a:p>
          <a:p>
            <a:endParaRPr lang="nb-NO" sz="2400" i="1" dirty="0">
              <a:latin typeface="Yu Gothic UI" panose="020B0500000000000000" pitchFamily="34" charset="-128"/>
              <a:ea typeface="Yu Gothic UI" panose="020B0500000000000000" pitchFamily="34" charset="-128"/>
            </a:endParaRPr>
          </a:p>
        </p:txBody>
      </p:sp>
      <p:pic>
        <p:nvPicPr>
          <p:cNvPr id="10" name="Picture 9"/>
          <p:cNvPicPr>
            <a:picLocks noChangeAspect="1"/>
          </p:cNvPicPr>
          <p:nvPr/>
        </p:nvPicPr>
        <p:blipFill>
          <a:blip r:embed="rId4"/>
          <a:stretch>
            <a:fillRect/>
          </a:stretch>
        </p:blipFill>
        <p:spPr>
          <a:xfrm>
            <a:off x="4704837" y="3314725"/>
            <a:ext cx="6641808" cy="2842346"/>
          </a:xfrm>
          <a:prstGeom prst="rect">
            <a:avLst/>
          </a:prstGeom>
        </p:spPr>
      </p:pic>
    </p:spTree>
    <p:extLst>
      <p:ext uri="{BB962C8B-B14F-4D97-AF65-F5344CB8AC3E}">
        <p14:creationId xmlns:p14="http://schemas.microsoft.com/office/powerpoint/2010/main" val="4223112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Buffer</a:t>
            </a:r>
          </a:p>
        </p:txBody>
      </p:sp>
      <p:sp>
        <p:nvSpPr>
          <p:cNvPr id="11" name="Rectangle 10"/>
          <p:cNvSpPr/>
          <p:nvPr/>
        </p:nvSpPr>
        <p:spPr>
          <a:xfrm>
            <a:off x="630621" y="1252832"/>
            <a:ext cx="5943799" cy="584775"/>
          </a:xfrm>
          <a:prstGeom prst="rect">
            <a:avLst/>
          </a:prstGeom>
        </p:spPr>
        <p:txBody>
          <a:bodyPr wrap="square">
            <a:spAutoFit/>
          </a:bodyPr>
          <a:lstStyle/>
          <a:p>
            <a:pPr marL="542925" indent="-542925">
              <a:buClr>
                <a:srgbClr val="1F7F79"/>
              </a:buClr>
              <a:buFont typeface="Segoe UI" panose="020B0502040204020203" pitchFamily="34" charset="0"/>
              <a:buChar char="⃣"/>
            </a:pPr>
            <a:r>
              <a:rPr lang="nb-NO" altLang="nb-NO" sz="3200" dirty="0">
                <a:latin typeface="Yu Gothic UI" panose="020B0500000000000000" pitchFamily="34" charset="-128"/>
                <a:ea typeface="Yu Gothic UI" panose="020B0500000000000000" pitchFamily="34" charset="-128"/>
              </a:rPr>
              <a:t>Single, Multiple ring buffers</a:t>
            </a:r>
            <a:endParaRPr lang="en-US" altLang="nb-NO" sz="3200" dirty="0">
              <a:latin typeface="Yu Gothic UI" panose="020B0500000000000000" pitchFamily="34" charset="-128"/>
              <a:ea typeface="Yu Gothic UI" panose="020B0500000000000000" pitchFamily="34" charset="-128"/>
            </a:endParaRPr>
          </a:p>
        </p:txBody>
      </p:sp>
      <p:grpSp>
        <p:nvGrpSpPr>
          <p:cNvPr id="9" name="Group 8"/>
          <p:cNvGrpSpPr/>
          <p:nvPr/>
        </p:nvGrpSpPr>
        <p:grpSpPr>
          <a:xfrm>
            <a:off x="4590679" y="1863523"/>
            <a:ext cx="6809772" cy="4513789"/>
            <a:chOff x="5382228" y="1863523"/>
            <a:chExt cx="6809772" cy="4513789"/>
          </a:xfrm>
        </p:grpSpPr>
        <p:sp>
          <p:nvSpPr>
            <p:cNvPr id="4" name="Rectangle 3"/>
            <p:cNvSpPr/>
            <p:nvPr/>
          </p:nvSpPr>
          <p:spPr>
            <a:xfrm>
              <a:off x="5382228" y="1863524"/>
              <a:ext cx="6809772" cy="4513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Picture 2"/>
            <p:cNvPicPr>
              <a:picLocks noChangeAspect="1"/>
            </p:cNvPicPr>
            <p:nvPr/>
          </p:nvPicPr>
          <p:blipFill rotWithShape="1">
            <a:blip r:embed="rId3"/>
            <a:srcRect l="11553" t="33899" b="24956"/>
            <a:stretch/>
          </p:blipFill>
          <p:spPr>
            <a:xfrm>
              <a:off x="5442581" y="2297823"/>
              <a:ext cx="6749419" cy="2521066"/>
            </a:xfrm>
            <a:prstGeom prst="rect">
              <a:avLst/>
            </a:prstGeom>
          </p:spPr>
        </p:pic>
        <p:sp>
          <p:nvSpPr>
            <p:cNvPr id="5" name="Rectangle 4"/>
            <p:cNvSpPr/>
            <p:nvPr/>
          </p:nvSpPr>
          <p:spPr>
            <a:xfrm>
              <a:off x="6956385" y="1863523"/>
              <a:ext cx="5235615" cy="400110"/>
            </a:xfrm>
            <a:prstGeom prst="rect">
              <a:avLst/>
            </a:prstGeom>
          </p:spPr>
          <p:txBody>
            <a:bodyPr wrap="square">
              <a:spAutoFit/>
            </a:bodyPr>
            <a:lstStyle/>
            <a:p>
              <a:pPr marL="0" lvl="1"/>
              <a:r>
                <a:rPr lang="en-GB" altLang="nb-NO" sz="2000" dirty="0">
                  <a:solidFill>
                    <a:prstClr val="black"/>
                  </a:solidFill>
                  <a:latin typeface="Yu Gothic UI" panose="020B0500000000000000" pitchFamily="34" charset="-128"/>
                  <a:ea typeface="Yu Gothic UI" panose="020B0500000000000000" pitchFamily="34" charset="-128"/>
                </a:rPr>
                <a:t>   POINT	LINE		POLYGON</a:t>
              </a:r>
              <a:endParaRPr lang="en-GB" altLang="nb-NO" sz="2000" dirty="0">
                <a:latin typeface="Yu Gothic UI" panose="020B0500000000000000" pitchFamily="34" charset="-128"/>
                <a:ea typeface="Yu Gothic UI" panose="020B0500000000000000" pitchFamily="34" charset="-128"/>
              </a:endParaRPr>
            </a:p>
          </p:txBody>
        </p:sp>
      </p:grpSp>
      <p:sp>
        <p:nvSpPr>
          <p:cNvPr id="8" name="Rectangle 7"/>
          <p:cNvSpPr/>
          <p:nvPr/>
        </p:nvSpPr>
        <p:spPr>
          <a:xfrm>
            <a:off x="630621" y="3858808"/>
            <a:ext cx="3960058" cy="1631216"/>
          </a:xfrm>
          <a:prstGeom prst="rect">
            <a:avLst/>
          </a:prstGeom>
        </p:spPr>
        <p:txBody>
          <a:bodyPr wrap="none">
            <a:spAutoFit/>
          </a:bodyPr>
          <a:lstStyle/>
          <a:p>
            <a:pPr marL="893763" lvl="1" indent="-350838">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without “Dissolve”</a:t>
            </a:r>
          </a:p>
          <a:p>
            <a:pPr marL="893763" lvl="1" indent="-350838">
              <a:buFont typeface="Segoe UI" panose="020B0502040204020203" pitchFamily="34" charset="0"/>
              <a:buChar char="–"/>
            </a:pPr>
            <a:endParaRPr lang="en-GB" altLang="nb-NO" sz="4400" dirty="0">
              <a:solidFill>
                <a:prstClr val="black"/>
              </a:solidFill>
              <a:latin typeface="Yu Gothic UI" panose="020B0500000000000000" pitchFamily="34" charset="-128"/>
              <a:ea typeface="Yu Gothic UI" panose="020B0500000000000000" pitchFamily="34" charset="-128"/>
            </a:endParaRPr>
          </a:p>
          <a:p>
            <a:pPr marL="542925" lvl="1"/>
            <a:endParaRPr lang="en-GB" altLang="nb-NO" sz="2800" dirty="0">
              <a:latin typeface="Yu Gothic UI" panose="020B0500000000000000" pitchFamily="34" charset="-128"/>
              <a:ea typeface="Yu Gothic UI" panose="020B0500000000000000" pitchFamily="34" charset="-128"/>
            </a:endParaRPr>
          </a:p>
        </p:txBody>
      </p:sp>
      <p:sp>
        <p:nvSpPr>
          <p:cNvPr id="2" name="Rectangle 1"/>
          <p:cNvSpPr/>
          <p:nvPr/>
        </p:nvSpPr>
        <p:spPr>
          <a:xfrm>
            <a:off x="1118615" y="2297822"/>
            <a:ext cx="3472063" cy="1200329"/>
          </a:xfrm>
          <a:prstGeom prst="rect">
            <a:avLst/>
          </a:prstGeom>
        </p:spPr>
        <p:txBody>
          <a:bodyPr wrap="square">
            <a:spAutoFit/>
          </a:bodyPr>
          <a:lstStyle/>
          <a:p>
            <a:r>
              <a:rPr lang="en-US" sz="2400" i="1" dirty="0">
                <a:solidFill>
                  <a:srgbClr val="4C4C4C"/>
                </a:solidFill>
                <a:latin typeface="Yu Gothic UI" panose="020B0500000000000000" pitchFamily="34" charset="-128"/>
                <a:ea typeface="Yu Gothic UI" panose="020B0500000000000000" pitchFamily="34" charset="-128"/>
              </a:rPr>
              <a:t>Creates buffer polygons around input features to a specified distance</a:t>
            </a:r>
            <a:endParaRPr lang="nb-NO" sz="2400" i="1" dirty="0">
              <a:latin typeface="Yu Gothic UI" panose="020B0500000000000000" pitchFamily="34" charset="-128"/>
              <a:ea typeface="Yu Gothic UI" panose="020B0500000000000000" pitchFamily="34" charset="-128"/>
            </a:endParaRPr>
          </a:p>
        </p:txBody>
      </p:sp>
      <p:sp>
        <p:nvSpPr>
          <p:cNvPr id="10" name="Rectangle 9"/>
          <p:cNvSpPr/>
          <p:nvPr/>
        </p:nvSpPr>
        <p:spPr>
          <a:xfrm>
            <a:off x="5628382" y="5384663"/>
            <a:ext cx="5091325" cy="707886"/>
          </a:xfrm>
          <a:prstGeom prst="rect">
            <a:avLst/>
          </a:prstGeom>
        </p:spPr>
        <p:txBody>
          <a:bodyPr wrap="square">
            <a:spAutoFit/>
          </a:bodyPr>
          <a:lstStyle/>
          <a:p>
            <a:pPr algn="ctr"/>
            <a:r>
              <a:rPr lang="en-US" sz="2000" i="1" dirty="0">
                <a:latin typeface="Yu Gothic UI" panose="020B0500000000000000" pitchFamily="34" charset="-128"/>
                <a:ea typeface="Yu Gothic UI" panose="020B0500000000000000" pitchFamily="34" charset="-128"/>
              </a:rPr>
              <a:t>Buffers are rings drawn around features at a specified distance from the features</a:t>
            </a:r>
          </a:p>
        </p:txBody>
      </p:sp>
    </p:spTree>
    <p:extLst>
      <p:ext uri="{BB962C8B-B14F-4D97-AF65-F5344CB8AC3E}">
        <p14:creationId xmlns:p14="http://schemas.microsoft.com/office/powerpoint/2010/main" val="1826772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Buffer</a:t>
            </a:r>
          </a:p>
        </p:txBody>
      </p:sp>
      <p:sp>
        <p:nvSpPr>
          <p:cNvPr id="11" name="Rectangle 10"/>
          <p:cNvSpPr/>
          <p:nvPr/>
        </p:nvSpPr>
        <p:spPr>
          <a:xfrm>
            <a:off x="630621" y="1252832"/>
            <a:ext cx="5943799" cy="584775"/>
          </a:xfrm>
          <a:prstGeom prst="rect">
            <a:avLst/>
          </a:prstGeom>
        </p:spPr>
        <p:txBody>
          <a:bodyPr wrap="square">
            <a:spAutoFit/>
          </a:bodyPr>
          <a:lstStyle/>
          <a:p>
            <a:pPr marL="542925" indent="-542925">
              <a:buClr>
                <a:srgbClr val="1F7F79"/>
              </a:buClr>
              <a:buFont typeface="Segoe UI" panose="020B0502040204020203" pitchFamily="34" charset="0"/>
              <a:buChar char="⃣"/>
            </a:pPr>
            <a:r>
              <a:rPr lang="nb-NO" altLang="nb-NO" sz="3200" dirty="0">
                <a:latin typeface="Yu Gothic UI" panose="020B0500000000000000" pitchFamily="34" charset="-128"/>
                <a:ea typeface="Yu Gothic UI" panose="020B0500000000000000" pitchFamily="34" charset="-128"/>
              </a:rPr>
              <a:t>Single, Multiple ring buffers</a:t>
            </a:r>
            <a:endParaRPr lang="en-US" altLang="nb-NO" sz="3200" dirty="0">
              <a:latin typeface="Yu Gothic UI" panose="020B0500000000000000" pitchFamily="34" charset="-128"/>
              <a:ea typeface="Yu Gothic UI" panose="020B0500000000000000" pitchFamily="34" charset="-128"/>
            </a:endParaRPr>
          </a:p>
        </p:txBody>
      </p:sp>
      <p:grpSp>
        <p:nvGrpSpPr>
          <p:cNvPr id="9" name="Group 8"/>
          <p:cNvGrpSpPr/>
          <p:nvPr/>
        </p:nvGrpSpPr>
        <p:grpSpPr>
          <a:xfrm>
            <a:off x="4590679" y="1863523"/>
            <a:ext cx="6809772" cy="4513789"/>
            <a:chOff x="5382228" y="1863523"/>
            <a:chExt cx="6809772" cy="4513789"/>
          </a:xfrm>
        </p:grpSpPr>
        <p:sp>
          <p:nvSpPr>
            <p:cNvPr id="4" name="Rectangle 3"/>
            <p:cNvSpPr/>
            <p:nvPr/>
          </p:nvSpPr>
          <p:spPr>
            <a:xfrm>
              <a:off x="5382228" y="1863524"/>
              <a:ext cx="6809772" cy="4513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Picture 2"/>
            <p:cNvPicPr>
              <a:picLocks noChangeAspect="1"/>
            </p:cNvPicPr>
            <p:nvPr/>
          </p:nvPicPr>
          <p:blipFill rotWithShape="1">
            <a:blip r:embed="rId3"/>
            <a:srcRect l="11553" t="33899"/>
            <a:stretch/>
          </p:blipFill>
          <p:spPr>
            <a:xfrm>
              <a:off x="5442581" y="2297822"/>
              <a:ext cx="6749419" cy="4050163"/>
            </a:xfrm>
            <a:prstGeom prst="rect">
              <a:avLst/>
            </a:prstGeom>
          </p:spPr>
        </p:pic>
        <p:sp>
          <p:nvSpPr>
            <p:cNvPr id="5" name="Rectangle 4"/>
            <p:cNvSpPr/>
            <p:nvPr/>
          </p:nvSpPr>
          <p:spPr>
            <a:xfrm>
              <a:off x="6956385" y="1863523"/>
              <a:ext cx="5235615" cy="400110"/>
            </a:xfrm>
            <a:prstGeom prst="rect">
              <a:avLst/>
            </a:prstGeom>
          </p:spPr>
          <p:txBody>
            <a:bodyPr wrap="square">
              <a:spAutoFit/>
            </a:bodyPr>
            <a:lstStyle/>
            <a:p>
              <a:pPr marL="0" lvl="1"/>
              <a:r>
                <a:rPr lang="en-GB" altLang="nb-NO" sz="2000" dirty="0">
                  <a:solidFill>
                    <a:prstClr val="black"/>
                  </a:solidFill>
                  <a:latin typeface="Yu Gothic UI" panose="020B0500000000000000" pitchFamily="34" charset="-128"/>
                  <a:ea typeface="Yu Gothic UI" panose="020B0500000000000000" pitchFamily="34" charset="-128"/>
                </a:rPr>
                <a:t>   POINT	LINE		POLYGON</a:t>
              </a:r>
              <a:endParaRPr lang="en-GB" altLang="nb-NO" sz="2000" dirty="0">
                <a:latin typeface="Yu Gothic UI" panose="020B0500000000000000" pitchFamily="34" charset="-128"/>
                <a:ea typeface="Yu Gothic UI" panose="020B0500000000000000" pitchFamily="34" charset="-128"/>
              </a:endParaRPr>
            </a:p>
          </p:txBody>
        </p:sp>
      </p:grpSp>
      <p:sp>
        <p:nvSpPr>
          <p:cNvPr id="8" name="Rectangle 7"/>
          <p:cNvSpPr/>
          <p:nvPr/>
        </p:nvSpPr>
        <p:spPr>
          <a:xfrm>
            <a:off x="630621" y="3858808"/>
            <a:ext cx="3960058" cy="2492990"/>
          </a:xfrm>
          <a:prstGeom prst="rect">
            <a:avLst/>
          </a:prstGeom>
        </p:spPr>
        <p:txBody>
          <a:bodyPr wrap="none">
            <a:spAutoFit/>
          </a:bodyPr>
          <a:lstStyle/>
          <a:p>
            <a:pPr marL="893763" lvl="1" indent="-350838">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without “Dissolve”</a:t>
            </a:r>
          </a:p>
          <a:p>
            <a:pPr marL="893763" lvl="1" indent="-350838">
              <a:buFont typeface="Segoe UI" panose="020B0502040204020203" pitchFamily="34" charset="0"/>
              <a:buChar char="–"/>
            </a:pPr>
            <a:endParaRPr lang="en-GB" altLang="nb-NO" sz="4400" dirty="0">
              <a:solidFill>
                <a:prstClr val="black"/>
              </a:solidFill>
              <a:latin typeface="Yu Gothic UI" panose="020B0500000000000000" pitchFamily="34" charset="-128"/>
              <a:ea typeface="Yu Gothic UI" panose="020B0500000000000000" pitchFamily="34" charset="-128"/>
            </a:endParaRPr>
          </a:p>
          <a:p>
            <a:pPr marL="542925" lvl="1"/>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with “Dissolve”</a:t>
            </a:r>
            <a:endParaRPr lang="en-GB" altLang="nb-NO" sz="2800" dirty="0">
              <a:latin typeface="Yu Gothic UI" panose="020B0500000000000000" pitchFamily="34" charset="-128"/>
              <a:ea typeface="Yu Gothic UI" panose="020B0500000000000000" pitchFamily="34" charset="-128"/>
            </a:endParaRPr>
          </a:p>
          <a:p>
            <a:pPr marL="893763" lvl="1" indent="-350838">
              <a:buFont typeface="Segoe UI" panose="020B0502040204020203" pitchFamily="34" charset="0"/>
              <a:buChar char="–"/>
            </a:pPr>
            <a:endParaRPr lang="en-GB" altLang="nb-NO" sz="2800" dirty="0">
              <a:latin typeface="Yu Gothic UI" panose="020B0500000000000000" pitchFamily="34" charset="-128"/>
              <a:ea typeface="Yu Gothic UI" panose="020B0500000000000000" pitchFamily="34" charset="-128"/>
            </a:endParaRPr>
          </a:p>
        </p:txBody>
      </p:sp>
      <p:sp>
        <p:nvSpPr>
          <p:cNvPr id="2" name="Rectangle 1"/>
          <p:cNvSpPr/>
          <p:nvPr/>
        </p:nvSpPr>
        <p:spPr>
          <a:xfrm>
            <a:off x="1118615" y="2297822"/>
            <a:ext cx="3472063" cy="1200329"/>
          </a:xfrm>
          <a:prstGeom prst="rect">
            <a:avLst/>
          </a:prstGeom>
        </p:spPr>
        <p:txBody>
          <a:bodyPr wrap="square">
            <a:spAutoFit/>
          </a:bodyPr>
          <a:lstStyle/>
          <a:p>
            <a:r>
              <a:rPr lang="en-US" sz="2400" i="1" dirty="0">
                <a:solidFill>
                  <a:srgbClr val="4C4C4C"/>
                </a:solidFill>
                <a:latin typeface="Yu Gothic UI" panose="020B0500000000000000" pitchFamily="34" charset="-128"/>
                <a:ea typeface="Yu Gothic UI" panose="020B0500000000000000" pitchFamily="34" charset="-128"/>
              </a:rPr>
              <a:t>Creates buffer polygons around input features to a specified distance</a:t>
            </a:r>
            <a:endParaRPr lang="nb-NO" sz="2400" i="1"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04918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Buffer</a:t>
            </a:r>
          </a:p>
        </p:txBody>
      </p:sp>
      <p:grpSp>
        <p:nvGrpSpPr>
          <p:cNvPr id="4" name="Group 3"/>
          <p:cNvGrpSpPr/>
          <p:nvPr/>
        </p:nvGrpSpPr>
        <p:grpSpPr>
          <a:xfrm>
            <a:off x="422614" y="1208778"/>
            <a:ext cx="11446298" cy="5153368"/>
            <a:chOff x="-1200160" y="1208778"/>
            <a:chExt cx="10245366" cy="4612683"/>
          </a:xfrm>
        </p:grpSpPr>
        <p:grpSp>
          <p:nvGrpSpPr>
            <p:cNvPr id="3" name="Group 2"/>
            <p:cNvGrpSpPr/>
            <p:nvPr/>
          </p:nvGrpSpPr>
          <p:grpSpPr>
            <a:xfrm>
              <a:off x="-1200160" y="1208778"/>
              <a:ext cx="10245366" cy="4612683"/>
              <a:chOff x="-1200160" y="1208778"/>
              <a:chExt cx="10245366" cy="4612683"/>
            </a:xfrm>
          </p:grpSpPr>
          <p:sp>
            <p:nvSpPr>
              <p:cNvPr id="2" name="Rectangle 1"/>
              <p:cNvSpPr/>
              <p:nvPr/>
            </p:nvSpPr>
            <p:spPr>
              <a:xfrm>
                <a:off x="-1200160" y="1208778"/>
                <a:ext cx="10245366" cy="4612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2" name="Picture 2" descr="PE4607 Heywood25.gif                                           0004189EBob’s HD                       B5E64ED0:"/>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9607" t="8256" b="19631"/>
              <a:stretch>
                <a:fillRect/>
              </a:stretch>
            </p:blipFill>
            <p:spPr bwMode="auto">
              <a:xfrm>
                <a:off x="520860" y="1215342"/>
                <a:ext cx="7023057" cy="420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Rectangle 14"/>
            <p:cNvSpPr/>
            <p:nvPr/>
          </p:nvSpPr>
          <p:spPr>
            <a:xfrm>
              <a:off x="520859" y="1214998"/>
              <a:ext cx="682908" cy="197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4" name="Picture 2" descr="PE4607 Heywood25.gif                                           0004189EBob’s HD                       B5E64ED0:"/>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3028" t="91526" r="40659" b="3507"/>
            <a:stretch>
              <a:fillRect/>
            </a:stretch>
          </p:blipFill>
          <p:spPr bwMode="auto">
            <a:xfrm>
              <a:off x="520859" y="5464156"/>
              <a:ext cx="4375230" cy="28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5"/>
          <p:cNvSpPr/>
          <p:nvPr/>
        </p:nvSpPr>
        <p:spPr>
          <a:xfrm>
            <a:off x="713337" y="1459315"/>
            <a:ext cx="1632030" cy="3785652"/>
          </a:xfrm>
          <a:prstGeom prst="rect">
            <a:avLst/>
          </a:prstGeom>
        </p:spPr>
        <p:txBody>
          <a:bodyPr wrap="square">
            <a:spAutoFit/>
          </a:bodyPr>
          <a:lstStyle/>
          <a:p>
            <a:pPr marL="0" lvl="1"/>
            <a:r>
              <a:rPr lang="en-GB" altLang="nb-NO" sz="2000" b="1" dirty="0">
                <a:solidFill>
                  <a:prstClr val="black"/>
                </a:solidFill>
                <a:latin typeface="Yu Gothic UI" panose="020B0500000000000000" pitchFamily="34" charset="-128"/>
                <a:ea typeface="Yu Gothic UI" panose="020B0500000000000000" pitchFamily="34" charset="-128"/>
              </a:rPr>
              <a:t>POINT	</a:t>
            </a:r>
          </a:p>
          <a:p>
            <a:pPr marL="0" lvl="1"/>
            <a:endParaRPr lang="en-GB" altLang="nb-NO" sz="2000" b="1" dirty="0">
              <a:solidFill>
                <a:prstClr val="black"/>
              </a:solidFill>
              <a:latin typeface="Yu Gothic UI" panose="020B0500000000000000" pitchFamily="34" charset="-128"/>
              <a:ea typeface="Yu Gothic UI" panose="020B0500000000000000" pitchFamily="34" charset="-128"/>
            </a:endParaRPr>
          </a:p>
          <a:p>
            <a:pPr marL="0" lvl="1"/>
            <a:endParaRPr lang="en-GB" altLang="nb-NO" sz="2000" b="1" dirty="0">
              <a:solidFill>
                <a:prstClr val="black"/>
              </a:solidFill>
              <a:latin typeface="Yu Gothic UI" panose="020B0500000000000000" pitchFamily="34" charset="-128"/>
              <a:ea typeface="Yu Gothic UI" panose="020B0500000000000000" pitchFamily="34" charset="-128"/>
            </a:endParaRPr>
          </a:p>
          <a:p>
            <a:pPr marL="0" lvl="1"/>
            <a:endParaRPr lang="en-GB" altLang="nb-NO" sz="2000" b="1" dirty="0">
              <a:solidFill>
                <a:prstClr val="black"/>
              </a:solidFill>
              <a:latin typeface="Yu Gothic UI" panose="020B0500000000000000" pitchFamily="34" charset="-128"/>
              <a:ea typeface="Yu Gothic UI" panose="020B0500000000000000" pitchFamily="34" charset="-128"/>
            </a:endParaRPr>
          </a:p>
          <a:p>
            <a:pPr marL="0" lvl="1"/>
            <a:endParaRPr lang="en-GB" altLang="nb-NO" sz="2000" b="1" dirty="0">
              <a:solidFill>
                <a:prstClr val="black"/>
              </a:solidFill>
              <a:latin typeface="Yu Gothic UI" panose="020B0500000000000000" pitchFamily="34" charset="-128"/>
              <a:ea typeface="Yu Gothic UI" panose="020B0500000000000000" pitchFamily="34" charset="-128"/>
            </a:endParaRPr>
          </a:p>
          <a:p>
            <a:pPr marL="0" lvl="1"/>
            <a:r>
              <a:rPr lang="en-GB" altLang="nb-NO" sz="2000" b="1" dirty="0">
                <a:solidFill>
                  <a:prstClr val="black"/>
                </a:solidFill>
                <a:latin typeface="Yu Gothic UI" panose="020B0500000000000000" pitchFamily="34" charset="-128"/>
                <a:ea typeface="Yu Gothic UI" panose="020B0500000000000000" pitchFamily="34" charset="-128"/>
              </a:rPr>
              <a:t>LINE</a:t>
            </a:r>
          </a:p>
          <a:p>
            <a:pPr marL="0" lvl="1"/>
            <a:endParaRPr lang="en-GB" altLang="nb-NO" sz="2000" b="1" dirty="0">
              <a:solidFill>
                <a:prstClr val="black"/>
              </a:solidFill>
              <a:latin typeface="Yu Gothic UI" panose="020B0500000000000000" pitchFamily="34" charset="-128"/>
              <a:ea typeface="Yu Gothic UI" panose="020B0500000000000000" pitchFamily="34" charset="-128"/>
            </a:endParaRPr>
          </a:p>
          <a:p>
            <a:pPr marL="0" lvl="1"/>
            <a:endParaRPr lang="en-GB" altLang="nb-NO" sz="2000" b="1" dirty="0">
              <a:solidFill>
                <a:prstClr val="black"/>
              </a:solidFill>
              <a:latin typeface="Yu Gothic UI" panose="020B0500000000000000" pitchFamily="34" charset="-128"/>
              <a:ea typeface="Yu Gothic UI" panose="020B0500000000000000" pitchFamily="34" charset="-128"/>
            </a:endParaRPr>
          </a:p>
          <a:p>
            <a:pPr marL="0" lvl="1"/>
            <a:endParaRPr lang="en-GB" altLang="nb-NO" sz="2000" b="1" dirty="0">
              <a:solidFill>
                <a:prstClr val="black"/>
              </a:solidFill>
              <a:latin typeface="Yu Gothic UI" panose="020B0500000000000000" pitchFamily="34" charset="-128"/>
              <a:ea typeface="Yu Gothic UI" panose="020B0500000000000000" pitchFamily="34" charset="-128"/>
            </a:endParaRPr>
          </a:p>
          <a:p>
            <a:pPr marL="0" lvl="1"/>
            <a:endParaRPr lang="en-GB" altLang="nb-NO" sz="2000" b="1" dirty="0">
              <a:solidFill>
                <a:prstClr val="black"/>
              </a:solidFill>
              <a:latin typeface="Yu Gothic UI" panose="020B0500000000000000" pitchFamily="34" charset="-128"/>
              <a:ea typeface="Yu Gothic UI" panose="020B0500000000000000" pitchFamily="34" charset="-128"/>
            </a:endParaRPr>
          </a:p>
          <a:p>
            <a:pPr marL="0" lvl="1"/>
            <a:endParaRPr lang="en-GB" altLang="nb-NO" sz="2000" b="1" dirty="0">
              <a:solidFill>
                <a:prstClr val="black"/>
              </a:solidFill>
              <a:latin typeface="Yu Gothic UI" panose="020B0500000000000000" pitchFamily="34" charset="-128"/>
              <a:ea typeface="Yu Gothic UI" panose="020B0500000000000000" pitchFamily="34" charset="-128"/>
            </a:endParaRPr>
          </a:p>
          <a:p>
            <a:pPr marL="0" lvl="1"/>
            <a:r>
              <a:rPr lang="en-GB" altLang="nb-NO" sz="2000" b="1" dirty="0">
                <a:solidFill>
                  <a:prstClr val="black"/>
                </a:solidFill>
                <a:latin typeface="Yu Gothic UI" panose="020B0500000000000000" pitchFamily="34" charset="-128"/>
                <a:ea typeface="Yu Gothic UI" panose="020B0500000000000000" pitchFamily="34" charset="-128"/>
              </a:rPr>
              <a:t>POLYGON</a:t>
            </a:r>
            <a:endParaRPr lang="en-GB" altLang="nb-NO" sz="2000" b="1" dirty="0">
              <a:latin typeface="Yu Gothic UI" panose="020B0500000000000000" pitchFamily="34" charset="-128"/>
              <a:ea typeface="Yu Gothic UI" panose="020B0500000000000000" pitchFamily="34" charset="-128"/>
            </a:endParaRPr>
          </a:p>
        </p:txBody>
      </p:sp>
      <p:sp>
        <p:nvSpPr>
          <p:cNvPr id="5" name="Rectangle 4"/>
          <p:cNvSpPr/>
          <p:nvPr/>
        </p:nvSpPr>
        <p:spPr>
          <a:xfrm>
            <a:off x="9540783" y="1534406"/>
            <a:ext cx="2328129" cy="646331"/>
          </a:xfrm>
          <a:prstGeom prst="rect">
            <a:avLst/>
          </a:prstGeom>
        </p:spPr>
        <p:txBody>
          <a:bodyPr wrap="square">
            <a:spAutoFit/>
          </a:bodyPr>
          <a:lstStyle/>
          <a:p>
            <a:pPr algn="ctr"/>
            <a:r>
              <a:rPr lang="en-GB" altLang="nb-NO" dirty="0">
                <a:solidFill>
                  <a:prstClr val="black"/>
                </a:solidFill>
                <a:latin typeface="Yu Gothic UI" panose="020B0500000000000000" pitchFamily="34" charset="-128"/>
                <a:ea typeface="Yu Gothic UI" panose="020B0500000000000000" pitchFamily="34" charset="-128"/>
              </a:rPr>
              <a:t>You define a buffer radius </a:t>
            </a:r>
            <a:endParaRPr lang="nb-NO" dirty="0"/>
          </a:p>
        </p:txBody>
      </p:sp>
      <p:sp>
        <p:nvSpPr>
          <p:cNvPr id="11" name="Rectangle 10"/>
          <p:cNvSpPr/>
          <p:nvPr/>
        </p:nvSpPr>
        <p:spPr>
          <a:xfrm>
            <a:off x="9672477" y="2882835"/>
            <a:ext cx="2196435" cy="646331"/>
          </a:xfrm>
          <a:prstGeom prst="rect">
            <a:avLst/>
          </a:prstGeom>
        </p:spPr>
        <p:txBody>
          <a:bodyPr wrap="square">
            <a:spAutoFit/>
          </a:bodyPr>
          <a:lstStyle/>
          <a:p>
            <a:pPr algn="ctr"/>
            <a:r>
              <a:rPr lang="en-GB" altLang="nb-NO" dirty="0">
                <a:solidFill>
                  <a:prstClr val="black"/>
                </a:solidFill>
                <a:latin typeface="Yu Gothic UI" panose="020B0500000000000000" pitchFamily="34" charset="-128"/>
                <a:ea typeface="Yu Gothic UI" panose="020B0500000000000000" pitchFamily="34" charset="-128"/>
              </a:rPr>
              <a:t>You define a buffer distance</a:t>
            </a:r>
            <a:endParaRPr lang="nb-NO" dirty="0"/>
          </a:p>
        </p:txBody>
      </p:sp>
      <p:sp>
        <p:nvSpPr>
          <p:cNvPr id="13" name="Rectangle 12"/>
          <p:cNvSpPr/>
          <p:nvPr/>
        </p:nvSpPr>
        <p:spPr>
          <a:xfrm>
            <a:off x="9760869" y="4921801"/>
            <a:ext cx="2196435" cy="646331"/>
          </a:xfrm>
          <a:prstGeom prst="rect">
            <a:avLst/>
          </a:prstGeom>
        </p:spPr>
        <p:txBody>
          <a:bodyPr wrap="square">
            <a:spAutoFit/>
          </a:bodyPr>
          <a:lstStyle/>
          <a:p>
            <a:pPr algn="ctr"/>
            <a:r>
              <a:rPr lang="en-GB" altLang="nb-NO" dirty="0">
                <a:solidFill>
                  <a:prstClr val="black"/>
                </a:solidFill>
                <a:latin typeface="Yu Gothic UI" panose="020B0500000000000000" pitchFamily="34" charset="-128"/>
                <a:ea typeface="Yu Gothic UI" panose="020B0500000000000000" pitchFamily="34" charset="-128"/>
              </a:rPr>
              <a:t>You define a buffer distance</a:t>
            </a:r>
            <a:endParaRPr lang="nb-NO" dirty="0"/>
          </a:p>
        </p:txBody>
      </p:sp>
    </p:spTree>
    <p:extLst>
      <p:ext uri="{BB962C8B-B14F-4D97-AF65-F5344CB8AC3E}">
        <p14:creationId xmlns:p14="http://schemas.microsoft.com/office/powerpoint/2010/main" val="1375853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30622" y="1252832"/>
            <a:ext cx="9612974" cy="5524589"/>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rPr>
              <a:t>Creates a zone (buffer) around an object:</a:t>
            </a:r>
          </a:p>
          <a:p>
            <a:pPr marL="893763" lvl="1" indent="-350838">
              <a:lnSpc>
                <a:spcPct val="100000"/>
              </a:lnSpc>
              <a:spcBef>
                <a:spcPts val="0"/>
              </a:spcBef>
              <a:buFont typeface="Segoe UI" panose="020B0502040204020203" pitchFamily="34" charset="0"/>
              <a:buChar char="–"/>
            </a:pPr>
            <a:r>
              <a:rPr lang="en-US" altLang="nb-NO" sz="2400" u="sng" dirty="0">
                <a:latin typeface="Yu Gothic UI" panose="020B0500000000000000" pitchFamily="34" charset="-128"/>
                <a:ea typeface="Yu Gothic UI" panose="020B0500000000000000" pitchFamily="34" charset="-128"/>
              </a:rPr>
              <a:t>Point buffer</a:t>
            </a:r>
            <a:r>
              <a:rPr lang="en-US" altLang="nb-NO" sz="2400" dirty="0">
                <a:latin typeface="Yu Gothic UI" panose="020B0500000000000000" pitchFamily="34" charset="-128"/>
                <a:ea typeface="Yu Gothic UI" panose="020B0500000000000000" pitchFamily="34" charset="-128"/>
              </a:rPr>
              <a:t> - a circle around the point</a:t>
            </a:r>
          </a:p>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rPr>
              <a:t>	</a:t>
            </a:r>
            <a:r>
              <a:rPr lang="en-US" altLang="nb-NO" sz="2400" u="sng" dirty="0">
                <a:latin typeface="Yu Gothic UI" panose="020B0500000000000000" pitchFamily="34" charset="-128"/>
                <a:ea typeface="Yu Gothic UI" panose="020B0500000000000000" pitchFamily="34" charset="-128"/>
              </a:rPr>
              <a:t>Line buffer </a:t>
            </a:r>
            <a:r>
              <a:rPr lang="en-US" altLang="nb-NO" sz="2400" dirty="0">
                <a:latin typeface="Yu Gothic UI" panose="020B0500000000000000" pitchFamily="34" charset="-128"/>
                <a:ea typeface="Yu Gothic UI" panose="020B0500000000000000" pitchFamily="34" charset="-128"/>
              </a:rPr>
              <a:t>- an elongated polygon around the line</a:t>
            </a:r>
          </a:p>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rPr>
              <a:t>	</a:t>
            </a:r>
            <a:r>
              <a:rPr lang="en-US" altLang="nb-NO" sz="2400" u="sng" dirty="0">
                <a:latin typeface="Yu Gothic UI" panose="020B0500000000000000" pitchFamily="34" charset="-128"/>
                <a:ea typeface="Yu Gothic UI" panose="020B0500000000000000" pitchFamily="34" charset="-128"/>
              </a:rPr>
              <a:t>Polygon buffer</a:t>
            </a:r>
            <a:r>
              <a:rPr lang="en-US" altLang="nb-NO" sz="2400" dirty="0">
                <a:latin typeface="Yu Gothic UI" panose="020B0500000000000000" pitchFamily="34" charset="-128"/>
                <a:ea typeface="Yu Gothic UI" panose="020B0500000000000000" pitchFamily="34" charset="-128"/>
              </a:rPr>
              <a:t> - a larger polygon around the polygon</a:t>
            </a:r>
          </a:p>
          <a:p>
            <a:pPr lvl="0">
              <a:buClr>
                <a:srgbClr val="1F7F79"/>
              </a:buClr>
            </a:pPr>
            <a:endParaRPr lang="en-US" altLang="nb-NO" sz="1400" dirty="0">
              <a:solidFill>
                <a:prstClr val="black"/>
              </a:solidFill>
              <a:latin typeface="Yu Gothic UI" panose="020B0500000000000000" pitchFamily="34" charset="-128"/>
              <a:ea typeface="Yu Gothic UI" panose="020B0500000000000000" pitchFamily="34" charset="-128"/>
            </a:endParaRPr>
          </a:p>
          <a:p>
            <a:pPr marL="542925" lvl="0" indent="-542925">
              <a:buClr>
                <a:srgbClr val="1F7F79"/>
              </a:buClr>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You can change your buffer distance </a:t>
            </a:r>
            <a:r>
              <a:rPr lang="en-US" altLang="nb-NO" sz="2400" dirty="0">
                <a:solidFill>
                  <a:prstClr val="black"/>
                </a:solidFill>
                <a:latin typeface="Yu Gothic UI" panose="020B0500000000000000" pitchFamily="34" charset="-128"/>
                <a:ea typeface="Yu Gothic UI" panose="020B0500000000000000" pitchFamily="34" charset="-128"/>
              </a:rPr>
              <a:t>i.e. the radius of the buffer zone from the object</a:t>
            </a:r>
          </a:p>
          <a:p>
            <a:pPr marL="893763" lvl="1" indent="-350838">
              <a:lnSpc>
                <a:spcPct val="100000"/>
              </a:lnSpc>
              <a:spcBef>
                <a:spcPts val="0"/>
              </a:spcBef>
              <a:buFont typeface="Segoe UI" panose="020B0502040204020203" pitchFamily="34" charset="0"/>
              <a:buChar char="–"/>
            </a:pPr>
            <a:r>
              <a:rPr lang="en-GB" sz="2400" dirty="0">
                <a:latin typeface="Yu Gothic UI" panose="020B0500000000000000" pitchFamily="34" charset="-128"/>
                <a:ea typeface="Yu Gothic UI" panose="020B0500000000000000" pitchFamily="34" charset="-128"/>
              </a:rPr>
              <a:t>Inner buffer: gives an internal buffer zone</a:t>
            </a:r>
          </a:p>
          <a:p>
            <a:pPr marL="542925" lvl="0" indent="-542925">
              <a:buClr>
                <a:srgbClr val="1F7F79"/>
              </a:buClr>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542925" lvl="0" indent="-542925">
              <a:buClr>
                <a:srgbClr val="1F7F79"/>
              </a:buClr>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When we use it: Neighborhood analyses </a:t>
            </a:r>
          </a:p>
          <a:p>
            <a:pPr marL="893763" lvl="1" indent="-350838">
              <a:buFont typeface="Segoe UI" panose="020B0502040204020203" pitchFamily="34" charset="0"/>
              <a:buChar char="–"/>
            </a:pPr>
            <a:r>
              <a:rPr lang="en-US" sz="2400" dirty="0">
                <a:solidFill>
                  <a:prstClr val="black"/>
                </a:solidFill>
                <a:latin typeface="Yu Gothic UI" panose="020B0500000000000000" pitchFamily="34" charset="-128"/>
                <a:ea typeface="Yu Gothic UI" panose="020B0500000000000000" pitchFamily="34" charset="-128"/>
              </a:rPr>
              <a:t>W</a:t>
            </a:r>
            <a:r>
              <a:rPr lang="en-GB" sz="2400" dirty="0">
                <a:solidFill>
                  <a:prstClr val="black"/>
                </a:solidFill>
                <a:latin typeface="Yu Gothic UI" panose="020B0500000000000000" pitchFamily="34" charset="-128"/>
                <a:ea typeface="Yu Gothic UI" panose="020B0500000000000000" pitchFamily="34" charset="-128"/>
              </a:rPr>
              <a:t>hat is within the buffers? </a:t>
            </a:r>
          </a:p>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Spatial combination of attribute information based on location</a:t>
            </a:r>
          </a:p>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Statistical operations (classification, regression, etc.)</a:t>
            </a:r>
          </a:p>
          <a:p>
            <a:pPr marL="1000125" lvl="1" indent="-542925">
              <a:buClr>
                <a:srgbClr val="1F7F79"/>
              </a:buClr>
              <a:buFont typeface="Arial" panose="020B0604020202020204" pitchFamily="34" charset="0"/>
              <a:buChar char="•"/>
            </a:pPr>
            <a:endParaRPr lang="en-US" altLang="nb-NO" sz="24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endParaRPr lang="en-US" altLang="nb-NO" sz="2400" dirty="0">
              <a:solidFill>
                <a:prstClr val="black"/>
              </a:solidFill>
              <a:latin typeface="Yu Gothic UI" panose="020B0500000000000000" pitchFamily="34" charset="-128"/>
              <a:ea typeface="Yu Gothic UI" panose="020B0500000000000000" pitchFamily="34" charset="-128"/>
            </a:endParaRPr>
          </a:p>
        </p:txBody>
      </p:sp>
      <p:pic>
        <p:nvPicPr>
          <p:cNvPr id="89" name="Picture 4" descr="buff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02506" y="847150"/>
            <a:ext cx="139382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Line 6"/>
          <p:cNvSpPr>
            <a:spLocks noChangeShapeType="1"/>
          </p:cNvSpPr>
          <p:nvPr/>
        </p:nvSpPr>
        <p:spPr bwMode="auto">
          <a:xfrm flipV="1">
            <a:off x="7245752" y="1087072"/>
            <a:ext cx="2997843" cy="83732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b-NO"/>
          </a:p>
        </p:txBody>
      </p:sp>
      <p:sp>
        <p:nvSpPr>
          <p:cNvPr id="91" name="Line 8"/>
          <p:cNvSpPr>
            <a:spLocks noChangeShapeType="1"/>
          </p:cNvSpPr>
          <p:nvPr/>
        </p:nvSpPr>
        <p:spPr bwMode="auto">
          <a:xfrm flipV="1">
            <a:off x="8599990" y="1924394"/>
            <a:ext cx="1493134" cy="33266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b-NO"/>
          </a:p>
        </p:txBody>
      </p:sp>
      <p:sp>
        <p:nvSpPr>
          <p:cNvPr id="10" name="Rectangle 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Geometric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Buffer</a:t>
            </a:r>
          </a:p>
        </p:txBody>
      </p:sp>
      <p:sp>
        <p:nvSpPr>
          <p:cNvPr id="11" name="Line 8"/>
          <p:cNvSpPr>
            <a:spLocks noChangeShapeType="1"/>
          </p:cNvSpPr>
          <p:nvPr/>
        </p:nvSpPr>
        <p:spPr bwMode="auto">
          <a:xfrm flipV="1">
            <a:off x="9206837" y="2685326"/>
            <a:ext cx="886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b-NO"/>
          </a:p>
        </p:txBody>
      </p:sp>
    </p:spTree>
    <p:extLst>
      <p:ext uri="{BB962C8B-B14F-4D97-AF65-F5344CB8AC3E}">
        <p14:creationId xmlns:p14="http://schemas.microsoft.com/office/powerpoint/2010/main" val="1686594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p:cNvSpPr/>
          <p:nvPr/>
        </p:nvSpPr>
        <p:spPr>
          <a:xfrm>
            <a:off x="369452" y="2189020"/>
            <a:ext cx="2973766"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5" name="Rectangle 14"/>
          <p:cNvSpPr/>
          <p:nvPr/>
        </p:nvSpPr>
        <p:spPr>
          <a:xfrm>
            <a:off x="369453" y="2318202"/>
            <a:ext cx="3083158" cy="2923877"/>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p>
          <a:p>
            <a:endParaRPr lang="en-GB"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Rasterization</a:t>
            </a: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Vectorization</a:t>
            </a:r>
          </a:p>
        </p:txBody>
      </p:sp>
      <p:sp>
        <p:nvSpPr>
          <p:cNvPr id="30" name="Oval 29"/>
          <p:cNvSpPr/>
          <p:nvPr/>
        </p:nvSpPr>
        <p:spPr>
          <a:xfrm>
            <a:off x="2734002" y="1856646"/>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1" name="Rectangle 30"/>
          <p:cNvSpPr/>
          <p:nvPr/>
        </p:nvSpPr>
        <p:spPr>
          <a:xfrm>
            <a:off x="2899499" y="1843049"/>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16" name="Rounded Rectangle 15"/>
          <p:cNvSpPr/>
          <p:nvPr/>
        </p:nvSpPr>
        <p:spPr>
          <a:xfrm>
            <a:off x="4035411" y="2177046"/>
            <a:ext cx="2943364" cy="3494272"/>
          </a:xfrm>
          <a:prstGeom prst="roundRect">
            <a:avLst>
              <a:gd name="adj" fmla="val 8239"/>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8" name="Oval 27"/>
          <p:cNvSpPr/>
          <p:nvPr/>
        </p:nvSpPr>
        <p:spPr>
          <a:xfrm>
            <a:off x="6314486" y="1870243"/>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9" name="Rectangle 28"/>
          <p:cNvSpPr/>
          <p:nvPr/>
        </p:nvSpPr>
        <p:spPr>
          <a:xfrm>
            <a:off x="6479983" y="1856646"/>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1" name="Rectangle 10"/>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17" name="Rectangle 16"/>
          <p:cNvSpPr/>
          <p:nvPr/>
        </p:nvSpPr>
        <p:spPr>
          <a:xfrm>
            <a:off x="4234173" y="2318202"/>
            <a:ext cx="2561850" cy="2923877"/>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Geometric operation</a:t>
            </a:r>
          </a:p>
          <a:p>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(vector)</a:t>
            </a: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Distance</a:t>
            </a: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Buffer</a:t>
            </a: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a:t>
            </a:r>
          </a:p>
        </p:txBody>
      </p:sp>
      <p:sp>
        <p:nvSpPr>
          <p:cNvPr id="22" name="Rounded Rectangle 21"/>
          <p:cNvSpPr/>
          <p:nvPr/>
        </p:nvSpPr>
        <p:spPr>
          <a:xfrm>
            <a:off x="7595392" y="2183032"/>
            <a:ext cx="4302484"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7755423" y="2318202"/>
            <a:ext cx="4142453" cy="3354765"/>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Attribute operations</a:t>
            </a:r>
          </a:p>
          <a:p>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(vector &amp; raster)</a:t>
            </a:r>
            <a:endPar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Selection by attribute and location</a:t>
            </a:r>
          </a:p>
          <a:p>
            <a:pPr marL="45720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Aggregation</a:t>
            </a:r>
          </a:p>
          <a:p>
            <a:pPr marL="45720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Overlay</a:t>
            </a:r>
            <a:endParaRPr lang="en-GB" sz="24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6" name="Oval 25"/>
          <p:cNvSpPr/>
          <p:nvPr/>
        </p:nvSpPr>
        <p:spPr>
          <a:xfrm>
            <a:off x="11339280"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7" name="Rectangle 26"/>
          <p:cNvSpPr/>
          <p:nvPr/>
        </p:nvSpPr>
        <p:spPr>
          <a:xfrm>
            <a:off x="11500023" y="1850047"/>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1"/>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992483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Types of analysis</a:t>
            </a:r>
            <a:endParaRPr lang="nb-NO" sz="4400" b="1" dirty="0">
              <a:solidFill>
                <a:srgbClr val="1F7F79"/>
              </a:solidFill>
              <a:latin typeface="Yu Gothic UI" panose="020B0500000000000000" pitchFamily="34" charset="-128"/>
              <a:ea typeface="Yu Gothic UI" panose="020B0500000000000000" pitchFamily="34" charset="-128"/>
            </a:endParaRPr>
          </a:p>
        </p:txBody>
      </p:sp>
      <p:sp>
        <p:nvSpPr>
          <p:cNvPr id="4" name="Rectangle 3"/>
          <p:cNvSpPr/>
          <p:nvPr/>
        </p:nvSpPr>
        <p:spPr>
          <a:xfrm>
            <a:off x="630621" y="1244668"/>
            <a:ext cx="11561379" cy="3785652"/>
          </a:xfrm>
          <a:prstGeom prst="rect">
            <a:avLst/>
          </a:prstGeom>
        </p:spPr>
        <p:txBody>
          <a:bodyPr wrap="square">
            <a:spAutoFit/>
          </a:bodyPr>
          <a:lstStyle/>
          <a:p>
            <a:pPr marL="542925" lvl="0" indent="-542925">
              <a:buClr>
                <a:srgbClr val="1F7F79"/>
              </a:buClr>
              <a:buFont typeface="Segoe UI" panose="020B0502040204020203" pitchFamily="34" charset="0"/>
              <a:buChar char="⃣"/>
            </a:pPr>
            <a:r>
              <a:rPr lang="en-US" altLang="nb-NO" sz="3200" dirty="0">
                <a:solidFill>
                  <a:srgbClr val="FF0000"/>
                </a:solidFill>
                <a:latin typeface="Yu Gothic UI" panose="020B0500000000000000" pitchFamily="34" charset="-128"/>
                <a:ea typeface="Yu Gothic UI" panose="020B0500000000000000" pitchFamily="34" charset="-128"/>
              </a:rPr>
              <a:t>Attribute operations</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Query </a:t>
            </a:r>
            <a:r>
              <a:rPr lang="en-US" altLang="nb-NO" sz="2800" dirty="0">
                <a:latin typeface="Yu Gothic UI" panose="020B0500000000000000" pitchFamily="34" charset="-128"/>
                <a:ea typeface="Yu Gothic UI" panose="020B0500000000000000" pitchFamily="34" charset="-128"/>
              </a:rPr>
              <a:t>/ selection</a:t>
            </a:r>
          </a:p>
          <a:p>
            <a:pPr marL="1457325" lvl="2" indent="-4572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based on attribute </a:t>
            </a:r>
          </a:p>
          <a:p>
            <a:pPr marL="1457325" lvl="2" indent="-4572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based on location</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Aggregation: </a:t>
            </a:r>
          </a:p>
          <a:p>
            <a:pPr marL="1457325" lvl="2" indent="-457200">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reclassification </a:t>
            </a:r>
          </a:p>
          <a:p>
            <a:pPr marL="1457325" lvl="2" indent="-457200">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removal of common boundaries</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Overlay: union, clipping and intersect</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Statistical operations (classification, regression, etc.)</a:t>
            </a:r>
          </a:p>
        </p:txBody>
      </p:sp>
    </p:spTree>
    <p:extLst>
      <p:ext uri="{BB962C8B-B14F-4D97-AF65-F5344CB8AC3E}">
        <p14:creationId xmlns:p14="http://schemas.microsoft.com/office/powerpoint/2010/main" val="408405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Queries, selection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1433804" y="1599410"/>
            <a:ext cx="8372670" cy="1384995"/>
          </a:xfrm>
          <a:prstGeom prst="rect">
            <a:avLst/>
          </a:prstGeom>
        </p:spPr>
        <p:txBody>
          <a:bodyPr wrap="square">
            <a:spAutoFit/>
          </a:bodyPr>
          <a:lstStyle/>
          <a:p>
            <a:pPr algn="ctr">
              <a:buClr>
                <a:srgbClr val="1F7F79"/>
              </a:buClr>
            </a:pPr>
            <a:r>
              <a:rPr lang="en-US" sz="2800" dirty="0">
                <a:latin typeface="Yu Gothic UI" panose="020B0500000000000000" pitchFamily="34" charset="-128"/>
                <a:ea typeface="Yu Gothic UI" panose="020B0500000000000000" pitchFamily="34" charset="-128"/>
              </a:rPr>
              <a:t>An </a:t>
            </a:r>
            <a:r>
              <a:rPr lang="en-US" sz="2800" dirty="0">
                <a:solidFill>
                  <a:srgbClr val="FF0000"/>
                </a:solidFill>
                <a:latin typeface="Yu Gothic UI" panose="020B0500000000000000" pitchFamily="34" charset="-128"/>
                <a:ea typeface="Yu Gothic UI" panose="020B0500000000000000" pitchFamily="34" charset="-128"/>
              </a:rPr>
              <a:t>attribute</a:t>
            </a:r>
            <a:r>
              <a:rPr lang="en-US" sz="2800" dirty="0">
                <a:latin typeface="Yu Gothic UI" panose="020B0500000000000000" pitchFamily="34" charset="-128"/>
                <a:ea typeface="Yu Gothic UI" panose="020B0500000000000000" pitchFamily="34" charset="-128"/>
              </a:rPr>
              <a:t> </a:t>
            </a:r>
            <a:r>
              <a:rPr lang="en-US" sz="2800" dirty="0">
                <a:solidFill>
                  <a:srgbClr val="FF0000"/>
                </a:solidFill>
                <a:latin typeface="Yu Gothic UI" panose="020B0500000000000000" pitchFamily="34" charset="-128"/>
                <a:ea typeface="Yu Gothic UI" panose="020B0500000000000000" pitchFamily="34" charset="-128"/>
              </a:rPr>
              <a:t>query</a:t>
            </a:r>
            <a:r>
              <a:rPr lang="en-US" sz="2800" dirty="0">
                <a:latin typeface="Yu Gothic UI" panose="020B0500000000000000" pitchFamily="34" charset="-128"/>
                <a:ea typeface="Yu Gothic UI" panose="020B0500000000000000" pitchFamily="34" charset="-128"/>
              </a:rPr>
              <a:t> is the process of searching and retrieving records of features in a database based on desired attribute values</a:t>
            </a:r>
            <a:endParaRPr lang="en-GB" altLang="nb-NO" sz="2400" dirty="0">
              <a:latin typeface="Yu Gothic UI" panose="020B0500000000000000" pitchFamily="34" charset="-128"/>
              <a:ea typeface="Yu Gothic UI" panose="020B0500000000000000" pitchFamily="34" charset="-128"/>
            </a:endParaRPr>
          </a:p>
        </p:txBody>
      </p:sp>
      <p:grpSp>
        <p:nvGrpSpPr>
          <p:cNvPr id="7" name="Group 6"/>
          <p:cNvGrpSpPr/>
          <p:nvPr/>
        </p:nvGrpSpPr>
        <p:grpSpPr>
          <a:xfrm>
            <a:off x="2799444" y="3333580"/>
            <a:ext cx="5971333" cy="1541665"/>
            <a:chOff x="7325280" y="3316898"/>
            <a:chExt cx="3742700" cy="1541665"/>
          </a:xfrm>
        </p:grpSpPr>
        <p:sp>
          <p:nvSpPr>
            <p:cNvPr id="8" name="Rounded Rectangle 7"/>
            <p:cNvSpPr/>
            <p:nvPr/>
          </p:nvSpPr>
          <p:spPr>
            <a:xfrm>
              <a:off x="7325280" y="3316898"/>
              <a:ext cx="3742700" cy="1342899"/>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ctangle 8"/>
            <p:cNvSpPr/>
            <p:nvPr/>
          </p:nvSpPr>
          <p:spPr>
            <a:xfrm>
              <a:off x="7325280" y="3473568"/>
              <a:ext cx="3638644" cy="1384995"/>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Do you know the SQL language </a:t>
              </a:r>
            </a:p>
            <a:p>
              <a:pPr algn="ctr"/>
              <a:r>
                <a:rPr lang="en-US" sz="2800" i="1" dirty="0">
                  <a:latin typeface="Yu Gothic UI" panose="020B0500000000000000" pitchFamily="34" charset="-128"/>
                  <a:ea typeface="Yu Gothic UI" panose="020B0500000000000000" pitchFamily="34" charset="-128"/>
                </a:rPr>
                <a:t>(SQL = Standard Query Language)</a:t>
              </a:r>
            </a:p>
            <a:p>
              <a:pPr algn="ctr"/>
              <a:endParaRPr lang="nb-NO" sz="2800" dirty="0">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206740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Queries, selection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4" name="Rectangle 3"/>
          <p:cNvSpPr/>
          <p:nvPr/>
        </p:nvSpPr>
        <p:spPr>
          <a:xfrm>
            <a:off x="630621" y="1027364"/>
            <a:ext cx="11561379" cy="2369880"/>
          </a:xfrm>
          <a:prstGeom prst="rect">
            <a:avLst/>
          </a:prstGeom>
        </p:spPr>
        <p:txBody>
          <a:bodyPr wrap="square">
            <a:spAutoFit/>
          </a:bodyPr>
          <a:lstStyle/>
          <a:p>
            <a:pPr marL="542925" lvl="0" indent="-542925">
              <a:buClr>
                <a:srgbClr val="1F7F79"/>
              </a:buClr>
              <a:buFont typeface="Segoe UI" panose="020B0502040204020203" pitchFamily="34" charset="0"/>
              <a:buChar char="⃣"/>
            </a:pPr>
            <a:r>
              <a:rPr lang="en-GB" altLang="nb-NO" sz="2800" u="sng" dirty="0">
                <a:latin typeface="Yu Gothic UI" panose="020B0500000000000000" pitchFamily="34" charset="-128"/>
                <a:ea typeface="Yu Gothic UI" panose="020B0500000000000000" pitchFamily="34" charset="-128"/>
              </a:rPr>
              <a:t>By Attribute values </a:t>
            </a:r>
            <a:r>
              <a:rPr lang="en-GB" altLang="nb-NO" sz="2800" dirty="0">
                <a:latin typeface="Yu Gothic UI" panose="020B0500000000000000" pitchFamily="34" charset="-128"/>
                <a:ea typeface="Yu Gothic UI" panose="020B0500000000000000" pitchFamily="34" charset="-128"/>
              </a:rPr>
              <a:t>(Non-spatial query,  SQL statement)</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Single or multiple attribute questions (regardless of geography)</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Data search and selection  on the attribute Table</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Boolean expression </a:t>
            </a:r>
            <a:r>
              <a:rPr lang="en-US" altLang="nb-NO" sz="2400" dirty="0">
                <a:latin typeface="Yu Gothic UI" panose="020B0500000000000000" pitchFamily="34" charset="-128"/>
                <a:ea typeface="Yu Gothic UI" panose="020B0500000000000000" pitchFamily="34" charset="-128"/>
              </a:rPr>
              <a:t>(and, or, not)</a:t>
            </a:r>
            <a:endParaRPr lang="en-GB" altLang="nb-NO" sz="24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Statistical operations and function (</a:t>
            </a:r>
            <a:r>
              <a:rPr lang="en-US" altLang="nb-NO" sz="2400" dirty="0">
                <a:latin typeface="Yu Gothic UI" panose="020B0500000000000000" pitchFamily="34" charset="-128"/>
                <a:ea typeface="Yu Gothic UI" panose="020B0500000000000000" pitchFamily="34" charset="-128"/>
              </a:rPr>
              <a:t>sin, cos, </a:t>
            </a:r>
            <a:r>
              <a:rPr lang="en-US" altLang="nb-NO" sz="2400" dirty="0" err="1">
                <a:latin typeface="Yu Gothic UI" panose="020B0500000000000000" pitchFamily="34" charset="-128"/>
                <a:ea typeface="Yu Gothic UI" panose="020B0500000000000000" pitchFamily="34" charset="-128"/>
              </a:rPr>
              <a:t>sqrt</a:t>
            </a:r>
            <a:r>
              <a:rPr lang="en-US" altLang="nb-NO" sz="2400" dirty="0">
                <a:latin typeface="Yu Gothic UI" panose="020B0500000000000000" pitchFamily="34" charset="-128"/>
                <a:ea typeface="Yu Gothic UI" panose="020B0500000000000000" pitchFamily="34" charset="-128"/>
              </a:rPr>
              <a:t>, </a:t>
            </a:r>
            <a:r>
              <a:rPr lang="en-GB" altLang="nb-NO" sz="2400" dirty="0">
                <a:latin typeface="Yu Gothic UI" panose="020B0500000000000000" pitchFamily="34" charset="-128"/>
                <a:ea typeface="Yu Gothic UI" panose="020B0500000000000000" pitchFamily="34" charset="-128"/>
              </a:rPr>
              <a:t>etc.)</a:t>
            </a:r>
          </a:p>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rPr>
              <a:t>Logical operators such as comparisons (&gt;, &lt;, =, &gt;=, &lt;=)</a:t>
            </a:r>
            <a:endParaRPr lang="en-GB" altLang="nb-NO" sz="12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40931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95000"/>
              </a:schemeClr>
            </a:gs>
            <a:gs pos="9000">
              <a:schemeClr val="bg1">
                <a:lumMod val="85000"/>
                <a:alpha val="51000"/>
              </a:schemeClr>
            </a:gs>
            <a:gs pos="100000">
              <a:schemeClr val="bg1">
                <a:lumMod val="75000"/>
              </a:schemeClr>
            </a:gs>
            <a:gs pos="100000">
              <a:schemeClr val="bg1">
                <a:lumMod val="65000"/>
              </a:schemeClr>
            </a:gs>
          </a:gsLst>
          <a:lin ang="54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1" name="Rectangle 10"/>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14" name="Rounded Rectangle 13"/>
          <p:cNvSpPr/>
          <p:nvPr/>
        </p:nvSpPr>
        <p:spPr>
          <a:xfrm>
            <a:off x="369452" y="2189020"/>
            <a:ext cx="297376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5" name="Rectangle 14"/>
          <p:cNvSpPr/>
          <p:nvPr/>
        </p:nvSpPr>
        <p:spPr>
          <a:xfrm>
            <a:off x="369453" y="2318202"/>
            <a:ext cx="3083158" cy="2923877"/>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Rasterization</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Vectorization</a:t>
            </a:r>
          </a:p>
        </p:txBody>
      </p:sp>
      <p:sp>
        <p:nvSpPr>
          <p:cNvPr id="16" name="Rounded Rectangle 15"/>
          <p:cNvSpPr/>
          <p:nvPr/>
        </p:nvSpPr>
        <p:spPr>
          <a:xfrm>
            <a:off x="4035411" y="2177046"/>
            <a:ext cx="2943364" cy="3494272"/>
          </a:xfrm>
          <a:prstGeom prst="roundRect">
            <a:avLst>
              <a:gd name="adj" fmla="val 8239"/>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7" name="Rectangle 16"/>
          <p:cNvSpPr/>
          <p:nvPr/>
        </p:nvSpPr>
        <p:spPr>
          <a:xfrm>
            <a:off x="4234173" y="2318202"/>
            <a:ext cx="2561850" cy="2923877"/>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Geometric operation</a:t>
            </a:r>
          </a:p>
          <a:p>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(vector)</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Distance</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Buffer</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t>
            </a:r>
          </a:p>
        </p:txBody>
      </p:sp>
      <p:sp>
        <p:nvSpPr>
          <p:cNvPr id="18" name="Rounded Rectangle 17"/>
          <p:cNvSpPr/>
          <p:nvPr/>
        </p:nvSpPr>
        <p:spPr>
          <a:xfrm>
            <a:off x="7595392" y="2183032"/>
            <a:ext cx="4302484"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9" name="Rectangle 18"/>
          <p:cNvSpPr/>
          <p:nvPr/>
        </p:nvSpPr>
        <p:spPr>
          <a:xfrm>
            <a:off x="7755423" y="2318202"/>
            <a:ext cx="4142453" cy="3354765"/>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Attribute operations</a:t>
            </a:r>
          </a:p>
          <a:p>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(vector &amp; raster)</a:t>
            </a:r>
            <a:endPar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Selection by attribute and location</a:t>
            </a:r>
          </a:p>
          <a:p>
            <a:pPr marL="45720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Aggregation</a:t>
            </a:r>
          </a:p>
          <a:p>
            <a:pPr marL="45720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Overlay</a:t>
            </a:r>
            <a:endParaRPr lang="en-GB" sz="24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0" name="Oval 19"/>
          <p:cNvSpPr/>
          <p:nvPr/>
        </p:nvSpPr>
        <p:spPr>
          <a:xfrm>
            <a:off x="2723325"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1" name="Rectangle 20"/>
          <p:cNvSpPr/>
          <p:nvPr/>
        </p:nvSpPr>
        <p:spPr>
          <a:xfrm>
            <a:off x="2865461" y="1855283"/>
            <a:ext cx="516488" cy="830997"/>
          </a:xfrm>
          <a:prstGeom prst="rect">
            <a:avLst/>
          </a:prstGeom>
        </p:spPr>
        <p:txBody>
          <a:bodyPr wrap="squar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26" name="Oval 25"/>
          <p:cNvSpPr/>
          <p:nvPr/>
        </p:nvSpPr>
        <p:spPr>
          <a:xfrm>
            <a:off x="6307182" y="187024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7" name="Oval 26"/>
          <p:cNvSpPr/>
          <p:nvPr/>
        </p:nvSpPr>
        <p:spPr>
          <a:xfrm>
            <a:off x="11339280"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1" name="Rectangle 30"/>
          <p:cNvSpPr/>
          <p:nvPr/>
        </p:nvSpPr>
        <p:spPr>
          <a:xfrm>
            <a:off x="6472679" y="1856646"/>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33" name="Rectangle 32"/>
          <p:cNvSpPr/>
          <p:nvPr/>
        </p:nvSpPr>
        <p:spPr>
          <a:xfrm>
            <a:off x="11500023" y="1850047"/>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1"/>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27127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Queries, selection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4" name="Rectangle 3"/>
          <p:cNvSpPr/>
          <p:nvPr/>
        </p:nvSpPr>
        <p:spPr>
          <a:xfrm>
            <a:off x="630621" y="1027364"/>
            <a:ext cx="11561379" cy="3354765"/>
          </a:xfrm>
          <a:prstGeom prst="rect">
            <a:avLst/>
          </a:prstGeom>
        </p:spPr>
        <p:txBody>
          <a:bodyPr wrap="square">
            <a:spAutoFit/>
          </a:bodyPr>
          <a:lstStyle/>
          <a:p>
            <a:pPr marL="542925" lvl="0" indent="-542925">
              <a:buClr>
                <a:srgbClr val="1F7F79"/>
              </a:buClr>
              <a:buFont typeface="Segoe UI" panose="020B0502040204020203" pitchFamily="34" charset="0"/>
              <a:buChar char="⃣"/>
            </a:pPr>
            <a:r>
              <a:rPr lang="en-GB" altLang="nb-NO" sz="2800" u="sng" dirty="0">
                <a:latin typeface="Yu Gothic UI" panose="020B0500000000000000" pitchFamily="34" charset="-128"/>
                <a:ea typeface="Yu Gothic UI" panose="020B0500000000000000" pitchFamily="34" charset="-128"/>
              </a:rPr>
              <a:t>By Attribute values </a:t>
            </a:r>
            <a:r>
              <a:rPr lang="en-GB" altLang="nb-NO" sz="2800" dirty="0">
                <a:latin typeface="Yu Gothic UI" panose="020B0500000000000000" pitchFamily="34" charset="-128"/>
                <a:ea typeface="Yu Gothic UI" panose="020B0500000000000000" pitchFamily="34" charset="-128"/>
              </a:rPr>
              <a:t>(Non-spatial query,  SQL statement)</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Single or multiple attribute questions (regardless of geography)</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Data search and selection  on the attribute Table</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Boolean expression </a:t>
            </a:r>
            <a:r>
              <a:rPr lang="en-US" altLang="nb-NO" sz="2400" dirty="0">
                <a:latin typeface="Yu Gothic UI" panose="020B0500000000000000" pitchFamily="34" charset="-128"/>
                <a:ea typeface="Yu Gothic UI" panose="020B0500000000000000" pitchFamily="34" charset="-128"/>
              </a:rPr>
              <a:t>(and, or, not)</a:t>
            </a:r>
            <a:endParaRPr lang="en-GB" altLang="nb-NO" sz="24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Statistical operations and function (</a:t>
            </a:r>
            <a:r>
              <a:rPr lang="en-US" altLang="nb-NO" sz="2400" dirty="0">
                <a:latin typeface="Yu Gothic UI" panose="020B0500000000000000" pitchFamily="34" charset="-128"/>
                <a:ea typeface="Yu Gothic UI" panose="020B0500000000000000" pitchFamily="34" charset="-128"/>
              </a:rPr>
              <a:t>sin, cos, </a:t>
            </a:r>
            <a:r>
              <a:rPr lang="en-US" altLang="nb-NO" sz="2400" dirty="0" err="1">
                <a:latin typeface="Yu Gothic UI" panose="020B0500000000000000" pitchFamily="34" charset="-128"/>
                <a:ea typeface="Yu Gothic UI" panose="020B0500000000000000" pitchFamily="34" charset="-128"/>
              </a:rPr>
              <a:t>sqrt</a:t>
            </a:r>
            <a:r>
              <a:rPr lang="en-US" altLang="nb-NO" sz="2400" dirty="0">
                <a:latin typeface="Yu Gothic UI" panose="020B0500000000000000" pitchFamily="34" charset="-128"/>
                <a:ea typeface="Yu Gothic UI" panose="020B0500000000000000" pitchFamily="34" charset="-128"/>
              </a:rPr>
              <a:t>, </a:t>
            </a:r>
            <a:r>
              <a:rPr lang="en-GB" altLang="nb-NO" sz="2400" dirty="0">
                <a:latin typeface="Yu Gothic UI" panose="020B0500000000000000" pitchFamily="34" charset="-128"/>
                <a:ea typeface="Yu Gothic UI" panose="020B0500000000000000" pitchFamily="34" charset="-128"/>
              </a:rPr>
              <a:t>etc.)</a:t>
            </a:r>
          </a:p>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rPr>
              <a:t>Logical operators such as comparisons (&gt;, &lt;, =, &gt;=, &lt;=)</a:t>
            </a:r>
            <a:endParaRPr lang="en-GB" altLang="nb-NO" sz="1200" dirty="0">
              <a:latin typeface="Yu Gothic UI" panose="020B0500000000000000" pitchFamily="34" charset="-128"/>
              <a:ea typeface="Yu Gothic UI" panose="020B0500000000000000" pitchFamily="34" charset="-128"/>
            </a:endParaRPr>
          </a:p>
          <a:p>
            <a:pPr marL="542925" indent="-542925">
              <a:buClr>
                <a:srgbClr val="1F7F79"/>
              </a:buClr>
              <a:buFont typeface="Segoe UI" panose="020B0502040204020203" pitchFamily="34" charset="0"/>
              <a:buChar char="⃣"/>
            </a:pPr>
            <a:endParaRPr lang="en-GB" altLang="nb-NO" sz="1200" dirty="0">
              <a:latin typeface="Yu Gothic UI" panose="020B0500000000000000" pitchFamily="34" charset="-128"/>
              <a:ea typeface="Yu Gothic UI" panose="020B0500000000000000" pitchFamily="34" charset="-128"/>
            </a:endParaRPr>
          </a:p>
          <a:p>
            <a:pPr marL="542925" indent="-542925">
              <a:buClr>
                <a:srgbClr val="1F7F79"/>
              </a:buClr>
              <a:buFont typeface="Segoe UI" panose="020B0502040204020203" pitchFamily="34" charset="0"/>
              <a:buChar char="⃣"/>
            </a:pPr>
            <a:r>
              <a:rPr lang="en-GB" altLang="nb-NO" sz="2800" u="sng" dirty="0">
                <a:latin typeface="Yu Gothic UI" panose="020B0500000000000000" pitchFamily="34" charset="-128"/>
                <a:ea typeface="Yu Gothic UI" panose="020B0500000000000000" pitchFamily="34" charset="-128"/>
              </a:rPr>
              <a:t>By Location (Spatial query or spatial selection)</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Based on location information</a:t>
            </a:r>
            <a:endParaRPr lang="en-GB" altLang="nb-NO" sz="1400" dirty="0">
              <a:latin typeface="Yu Gothic UI" panose="020B0500000000000000" pitchFamily="34" charset="-128"/>
              <a:ea typeface="Yu Gothic UI" panose="020B0500000000000000" pitchFamily="34" charset="-128"/>
            </a:endParaRPr>
          </a:p>
        </p:txBody>
      </p:sp>
      <p:grpSp>
        <p:nvGrpSpPr>
          <p:cNvPr id="3" name="Group 2"/>
          <p:cNvGrpSpPr/>
          <p:nvPr/>
        </p:nvGrpSpPr>
        <p:grpSpPr>
          <a:xfrm>
            <a:off x="1163216" y="4504012"/>
            <a:ext cx="10910596" cy="1805348"/>
            <a:chOff x="1163216" y="4504012"/>
            <a:chExt cx="10910596" cy="1805348"/>
          </a:xfrm>
        </p:grpSpPr>
        <p:sp>
          <p:nvSpPr>
            <p:cNvPr id="5" name="Rounded Rectangle 4"/>
            <p:cNvSpPr/>
            <p:nvPr/>
          </p:nvSpPr>
          <p:spPr>
            <a:xfrm>
              <a:off x="1163216" y="4504012"/>
              <a:ext cx="10769704" cy="1805348"/>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Rectangle 1"/>
            <p:cNvSpPr/>
            <p:nvPr/>
          </p:nvSpPr>
          <p:spPr>
            <a:xfrm>
              <a:off x="1163216" y="4613197"/>
              <a:ext cx="10910596" cy="1631216"/>
            </a:xfrm>
            <a:prstGeom prst="rect">
              <a:avLst/>
            </a:prstGeom>
          </p:spPr>
          <p:txBody>
            <a:bodyPr wrap="square">
              <a:spAutoFit/>
            </a:bodyPr>
            <a:lstStyle/>
            <a:p>
              <a:pPr>
                <a:buClr>
                  <a:srgbClr val="1F7F79"/>
                </a:buClr>
              </a:pPr>
              <a:r>
                <a:rPr lang="en-GB" sz="2800" dirty="0">
                  <a:latin typeface="Yu Gothic UI" panose="020B0500000000000000" pitchFamily="34" charset="-128"/>
                  <a:ea typeface="Yu Gothic UI" panose="020B0500000000000000" pitchFamily="34" charset="-128"/>
                </a:rPr>
                <a:t>Queries can be made interactively in GIS in single or multiple layers</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Query builder - Click Based</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Commands (e.g. SELECT, WHERE, AND, OR etc. ..)</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Map-based (e.g. click in the map to see attributes)</a:t>
              </a:r>
            </a:p>
          </p:txBody>
        </p:sp>
      </p:grpSp>
    </p:spTree>
    <p:extLst>
      <p:ext uri="{BB962C8B-B14F-4D97-AF65-F5344CB8AC3E}">
        <p14:creationId xmlns:p14="http://schemas.microsoft.com/office/powerpoint/2010/main" val="364340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Queries, selection</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8" name="Picture 7"/>
          <p:cNvPicPr>
            <a:picLocks noChangeAspect="1"/>
          </p:cNvPicPr>
          <p:nvPr/>
        </p:nvPicPr>
        <p:blipFill rotWithShape="1">
          <a:blip r:embed="rId3"/>
          <a:srcRect l="47789" t="23518" b="5447"/>
          <a:stretch/>
        </p:blipFill>
        <p:spPr>
          <a:xfrm>
            <a:off x="7120760" y="1673231"/>
            <a:ext cx="4942113" cy="4550526"/>
          </a:xfrm>
          <a:prstGeom prst="rect">
            <a:avLst/>
          </a:prstGeom>
        </p:spPr>
      </p:pic>
      <p:sp>
        <p:nvSpPr>
          <p:cNvPr id="2" name="Rectangle 1"/>
          <p:cNvSpPr/>
          <p:nvPr/>
        </p:nvSpPr>
        <p:spPr>
          <a:xfrm>
            <a:off x="630621" y="3686884"/>
            <a:ext cx="6096000" cy="523220"/>
          </a:xfrm>
          <a:prstGeom prst="rect">
            <a:avLst/>
          </a:prstGeom>
        </p:spPr>
        <p:txBody>
          <a:bodyPr>
            <a:spAutoFit/>
          </a:bodyPr>
          <a:lstStyle/>
          <a:p>
            <a:pPr marL="542925" indent="-542925">
              <a:buClr>
                <a:srgbClr val="1F7F79"/>
              </a:buClr>
              <a:buFont typeface="Segoe UI" panose="020B0502040204020203" pitchFamily="34" charset="0"/>
              <a:buChar char="⃣"/>
            </a:pPr>
            <a:r>
              <a:rPr lang="en-GB" altLang="nb-NO" sz="2800" b="1" dirty="0">
                <a:latin typeface="Yu Gothic UI" panose="020B0500000000000000" pitchFamily="34" charset="-128"/>
                <a:ea typeface="Yu Gothic UI" panose="020B0500000000000000" pitchFamily="34" charset="-128"/>
              </a:rPr>
              <a:t>By Location (Spatial query)</a:t>
            </a:r>
          </a:p>
        </p:txBody>
      </p:sp>
      <p:cxnSp>
        <p:nvCxnSpPr>
          <p:cNvPr id="5" name="Straight Arrow Connector 4"/>
          <p:cNvCxnSpPr/>
          <p:nvPr/>
        </p:nvCxnSpPr>
        <p:spPr>
          <a:xfrm>
            <a:off x="4564398" y="1802805"/>
            <a:ext cx="4204889" cy="60247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172202" y="2969661"/>
            <a:ext cx="2754086" cy="103628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30621" y="1246927"/>
            <a:ext cx="7621501" cy="523220"/>
          </a:xfrm>
          <a:prstGeom prst="rect">
            <a:avLst/>
          </a:prstGeom>
        </p:spPr>
        <p:txBody>
          <a:bodyPr wrap="square">
            <a:spAutoFit/>
          </a:bodyPr>
          <a:lstStyle/>
          <a:p>
            <a:pPr marL="542925" lvl="0" indent="-542925">
              <a:buClr>
                <a:srgbClr val="1F7F79"/>
              </a:buClr>
              <a:buFont typeface="Segoe UI" panose="020B0502040204020203" pitchFamily="34" charset="0"/>
              <a:buChar char="⃣"/>
            </a:pPr>
            <a:r>
              <a:rPr lang="en-GB" altLang="nb-NO" sz="2800" b="1" dirty="0">
                <a:latin typeface="Yu Gothic UI" panose="020B0500000000000000" pitchFamily="34" charset="-128"/>
                <a:ea typeface="Yu Gothic UI" panose="020B0500000000000000" pitchFamily="34" charset="-128"/>
              </a:rPr>
              <a:t>By Attribute values (Non-spatial query)</a:t>
            </a:r>
          </a:p>
        </p:txBody>
      </p:sp>
    </p:spTree>
    <p:extLst>
      <p:ext uri="{BB962C8B-B14F-4D97-AF65-F5344CB8AC3E}">
        <p14:creationId xmlns:p14="http://schemas.microsoft.com/office/powerpoint/2010/main" val="3014589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Queries, selection</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rotWithShape="1">
          <a:blip r:embed="rId3"/>
          <a:srcRect l="49271"/>
          <a:stretch/>
        </p:blipFill>
        <p:spPr>
          <a:xfrm>
            <a:off x="7565571" y="1302286"/>
            <a:ext cx="4626429" cy="5099501"/>
          </a:xfrm>
          <a:prstGeom prst="rect">
            <a:avLst/>
          </a:prstGeom>
        </p:spPr>
      </p:pic>
      <p:sp>
        <p:nvSpPr>
          <p:cNvPr id="11" name="Rectangle 10"/>
          <p:cNvSpPr/>
          <p:nvPr/>
        </p:nvSpPr>
        <p:spPr>
          <a:xfrm>
            <a:off x="117056" y="1967648"/>
            <a:ext cx="6325350" cy="3954929"/>
          </a:xfrm>
          <a:prstGeom prst="rect">
            <a:avLst/>
          </a:prstGeom>
        </p:spPr>
        <p:txBody>
          <a:bodyPr wrap="square">
            <a:spAutoFit/>
          </a:bodyPr>
          <a:lstStyle/>
          <a:p>
            <a:pPr marL="542925" lvl="1">
              <a:lnSpc>
                <a:spcPct val="100000"/>
              </a:lnSpc>
              <a:spcBef>
                <a:spcPts val="0"/>
              </a:spcBef>
            </a:pPr>
            <a:r>
              <a:rPr lang="en-GB" altLang="nb-NO" sz="2400" dirty="0">
                <a:latin typeface="Yu Gothic UI" panose="020B0500000000000000" pitchFamily="34" charset="-128"/>
                <a:ea typeface="Yu Gothic UI" panose="020B0500000000000000" pitchFamily="34" charset="-128"/>
              </a:rPr>
              <a:t>SQL = Standard Query Language</a:t>
            </a:r>
          </a:p>
          <a:p>
            <a:pPr marL="893763" lvl="1" indent="-350838">
              <a:lnSpc>
                <a:spcPct val="100000"/>
              </a:lnSpc>
              <a:spcBef>
                <a:spcPts val="0"/>
              </a:spcBef>
              <a:buFont typeface="Segoe UI" panose="020B0502040204020203" pitchFamily="34" charset="0"/>
              <a:buChar char="–"/>
            </a:pPr>
            <a:endParaRPr lang="en-GB" altLang="nb-NO" sz="24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Build the SQL statement  by simply clicking and double-clicking</a:t>
            </a:r>
          </a:p>
          <a:p>
            <a:pPr marL="893763" lvl="1" indent="-350838">
              <a:lnSpc>
                <a:spcPct val="100000"/>
              </a:lnSpc>
              <a:spcBef>
                <a:spcPts val="0"/>
              </a:spcBef>
              <a:buFont typeface="Segoe UI" panose="020B0502040204020203" pitchFamily="34" charset="0"/>
              <a:buChar char="–"/>
            </a:pPr>
            <a:endParaRPr lang="en-GB" altLang="nb-NO" sz="1100" dirty="0">
              <a:latin typeface="Yu Gothic UI" panose="020B0500000000000000" pitchFamily="34" charset="-128"/>
              <a:ea typeface="Yu Gothic UI" panose="020B0500000000000000" pitchFamily="34" charset="-128"/>
            </a:endParaRPr>
          </a:p>
          <a:p>
            <a:pPr marL="542925" lvl="1">
              <a:lnSpc>
                <a:spcPct val="100000"/>
              </a:lnSpc>
              <a:spcBef>
                <a:spcPts val="0"/>
              </a:spcBef>
            </a:pPr>
            <a:r>
              <a:rPr lang="en-GB" altLang="nb-NO" sz="2400" dirty="0">
                <a:latin typeface="Yu Gothic UI" panose="020B0500000000000000" pitchFamily="34" charset="-128"/>
                <a:ea typeface="Yu Gothic UI" panose="020B0500000000000000" pitchFamily="34" charset="-128"/>
              </a:rPr>
              <a:t>	</a:t>
            </a:r>
            <a:r>
              <a:rPr lang="en-GB" altLang="nb-NO" sz="2400" b="1" dirty="0">
                <a:latin typeface="Yu Gothic UI" panose="020B0500000000000000" pitchFamily="34" charset="-128"/>
                <a:ea typeface="Yu Gothic UI" panose="020B0500000000000000" pitchFamily="34" charset="-128"/>
              </a:rPr>
              <a:t>“PO_NAME”  = ‘Apollo’</a:t>
            </a:r>
          </a:p>
          <a:p>
            <a:pPr marL="542925" lvl="1">
              <a:lnSpc>
                <a:spcPct val="100000"/>
              </a:lnSpc>
              <a:spcBef>
                <a:spcPts val="0"/>
              </a:spcBef>
            </a:pPr>
            <a:endParaRPr lang="en-GB" altLang="nb-NO" sz="24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Check your SQL statement with the “Verify ” button</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Click “Apply” </a:t>
            </a: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Click “OK”</a:t>
            </a:r>
            <a:endParaRPr lang="en-GB" altLang="nb-NO" sz="2800" dirty="0">
              <a:latin typeface="Yu Gothic UI" panose="020B0500000000000000" pitchFamily="34" charset="-128"/>
              <a:ea typeface="Yu Gothic UI" panose="020B0500000000000000" pitchFamily="34" charset="-128"/>
            </a:endParaRPr>
          </a:p>
        </p:txBody>
      </p:sp>
      <p:sp>
        <p:nvSpPr>
          <p:cNvPr id="2" name="Rectangle 1"/>
          <p:cNvSpPr/>
          <p:nvPr/>
        </p:nvSpPr>
        <p:spPr>
          <a:xfrm>
            <a:off x="4426060" y="3824357"/>
            <a:ext cx="2783134" cy="523220"/>
          </a:xfrm>
          <a:prstGeom prst="rect">
            <a:avLst/>
          </a:prstGeom>
          <a:solidFill>
            <a:schemeClr val="bg1">
              <a:alpha val="30000"/>
            </a:schemeClr>
          </a:solidFill>
          <a:ln>
            <a:solidFill>
              <a:schemeClr val="tx1"/>
            </a:solidFill>
          </a:ln>
        </p:spPr>
        <p:txBody>
          <a:bodyPr wrap="none">
            <a:spAutoFit/>
          </a:bodyPr>
          <a:lstStyle/>
          <a:p>
            <a:pPr algn="ctr"/>
            <a:r>
              <a:rPr lang="en-US" sz="2800" dirty="0">
                <a:solidFill>
                  <a:srgbClr val="FF0000"/>
                </a:solidFill>
                <a:latin typeface="Yu Gothic UI" panose="020B0500000000000000" pitchFamily="34" charset="-128"/>
                <a:ea typeface="Yu Gothic UI" panose="020B0500000000000000" pitchFamily="34" charset="-128"/>
              </a:rPr>
              <a:t>logical operator </a:t>
            </a:r>
            <a:endParaRPr lang="nb-NO" sz="2800" dirty="0">
              <a:solidFill>
                <a:srgbClr val="FF0000"/>
              </a:solidFill>
              <a:latin typeface="Yu Gothic UI" panose="020B0500000000000000" pitchFamily="34" charset="-128"/>
              <a:ea typeface="Yu Gothic UI" panose="020B0500000000000000" pitchFamily="34" charset="-128"/>
            </a:endParaRPr>
          </a:p>
        </p:txBody>
      </p:sp>
      <p:sp>
        <p:nvSpPr>
          <p:cNvPr id="8" name="Arc 7"/>
          <p:cNvSpPr/>
          <p:nvPr/>
        </p:nvSpPr>
        <p:spPr>
          <a:xfrm rot="10800000">
            <a:off x="3044757" y="3515628"/>
            <a:ext cx="1780162" cy="715904"/>
          </a:xfrm>
          <a:prstGeom prst="arc">
            <a:avLst>
              <a:gd name="adj1" fmla="val 12935915"/>
              <a:gd name="adj2" fmla="val 21286009"/>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2" name="Rectangle 11"/>
          <p:cNvSpPr/>
          <p:nvPr/>
        </p:nvSpPr>
        <p:spPr>
          <a:xfrm>
            <a:off x="630621" y="1246927"/>
            <a:ext cx="7621501" cy="523220"/>
          </a:xfrm>
          <a:prstGeom prst="rect">
            <a:avLst/>
          </a:prstGeom>
        </p:spPr>
        <p:txBody>
          <a:bodyPr wrap="square">
            <a:spAutoFit/>
          </a:bodyPr>
          <a:lstStyle/>
          <a:p>
            <a:pPr marL="542925" lvl="0" indent="-542925">
              <a:buClr>
                <a:srgbClr val="1F7F79"/>
              </a:buClr>
              <a:buFont typeface="Segoe UI" panose="020B0502040204020203" pitchFamily="34" charset="0"/>
              <a:buChar char="⃣"/>
            </a:pPr>
            <a:r>
              <a:rPr lang="en-GB" altLang="nb-NO" sz="2800" b="1" dirty="0">
                <a:latin typeface="Yu Gothic UI" panose="020B0500000000000000" pitchFamily="34" charset="-128"/>
                <a:ea typeface="Yu Gothic UI" panose="020B0500000000000000" pitchFamily="34" charset="-128"/>
              </a:rPr>
              <a:t>By Attribute values (Non-spatial query)</a:t>
            </a:r>
          </a:p>
        </p:txBody>
      </p:sp>
      <p:sp>
        <p:nvSpPr>
          <p:cNvPr id="14" name="Rectangle 13"/>
          <p:cNvSpPr/>
          <p:nvPr/>
        </p:nvSpPr>
        <p:spPr>
          <a:xfrm>
            <a:off x="8091879" y="4912408"/>
            <a:ext cx="2601994" cy="461665"/>
          </a:xfrm>
          <a:prstGeom prst="rect">
            <a:avLst/>
          </a:prstGeom>
        </p:spPr>
        <p:txBody>
          <a:bodyPr wrap="none">
            <a:spAutoFit/>
          </a:bodyPr>
          <a:lstStyle/>
          <a:p>
            <a:r>
              <a:rPr lang="en-US" sz="2400" dirty="0">
                <a:solidFill>
                  <a:srgbClr val="FF0000"/>
                </a:solidFill>
                <a:latin typeface="Yu Gothic UI" panose="020B0500000000000000" pitchFamily="34" charset="-128"/>
                <a:ea typeface="Yu Gothic UI" panose="020B0500000000000000" pitchFamily="34" charset="-128"/>
              </a:rPr>
              <a:t>Query expression</a:t>
            </a:r>
          </a:p>
        </p:txBody>
      </p:sp>
    </p:spTree>
    <p:extLst>
      <p:ext uri="{BB962C8B-B14F-4D97-AF65-F5344CB8AC3E}">
        <p14:creationId xmlns:p14="http://schemas.microsoft.com/office/powerpoint/2010/main" val="3214756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Queries, selection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11" name="Rectangle 10"/>
          <p:cNvSpPr/>
          <p:nvPr/>
        </p:nvSpPr>
        <p:spPr>
          <a:xfrm>
            <a:off x="117056" y="2340068"/>
            <a:ext cx="6325350" cy="1738938"/>
          </a:xfrm>
          <a:prstGeom prst="rect">
            <a:avLst/>
          </a:prstGeom>
        </p:spPr>
        <p:txBody>
          <a:bodyPr wrap="square">
            <a:spAutoFit/>
          </a:bodyPr>
          <a:lstStyle/>
          <a:p>
            <a:pPr lvl="0">
              <a:buClr>
                <a:srgbClr val="1F7F79"/>
              </a:buClr>
            </a:pPr>
            <a:endParaRPr lang="en-GB" altLang="nb-NO" sz="24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2400" dirty="0">
                <a:latin typeface="Yu Gothic UI" panose="020B0500000000000000" pitchFamily="34" charset="-128"/>
                <a:ea typeface="Yu Gothic UI" panose="020B0500000000000000" pitchFamily="34" charset="-128"/>
              </a:rPr>
              <a:t>Build the SQL statement  by simply clicking and double-clicking</a:t>
            </a:r>
            <a:br>
              <a:rPr lang="en-GB" altLang="nb-NO" sz="2400" dirty="0">
                <a:latin typeface="Yu Gothic UI" panose="020B0500000000000000" pitchFamily="34" charset="-128"/>
                <a:ea typeface="Yu Gothic UI" panose="020B0500000000000000" pitchFamily="34" charset="-128"/>
              </a:rPr>
            </a:br>
            <a:endParaRPr lang="en-GB" altLang="nb-NO" sz="1100" dirty="0">
              <a:latin typeface="Yu Gothic UI" panose="020B0500000000000000" pitchFamily="34" charset="-128"/>
              <a:ea typeface="Yu Gothic UI" panose="020B0500000000000000" pitchFamily="34" charset="-128"/>
            </a:endParaRPr>
          </a:p>
          <a:p>
            <a:pPr marL="542925" lvl="1">
              <a:lnSpc>
                <a:spcPct val="100000"/>
              </a:lnSpc>
              <a:spcBef>
                <a:spcPts val="0"/>
              </a:spcBef>
            </a:pPr>
            <a:r>
              <a:rPr lang="en-GB" altLang="nb-NO" sz="2400" dirty="0">
                <a:latin typeface="Yu Gothic UI" panose="020B0500000000000000" pitchFamily="34" charset="-128"/>
                <a:ea typeface="Yu Gothic UI" panose="020B0500000000000000" pitchFamily="34" charset="-128"/>
              </a:rPr>
              <a:t>	</a:t>
            </a:r>
            <a:r>
              <a:rPr lang="en-GB" altLang="nb-NO" sz="2400" b="1" dirty="0">
                <a:latin typeface="Yu Gothic UI" panose="020B0500000000000000" pitchFamily="34" charset="-128"/>
                <a:ea typeface="Yu Gothic UI" panose="020B0500000000000000" pitchFamily="34" charset="-128"/>
              </a:rPr>
              <a:t>“POP” &gt; 100,000</a:t>
            </a:r>
          </a:p>
        </p:txBody>
      </p:sp>
      <p:sp>
        <p:nvSpPr>
          <p:cNvPr id="12" name="Rectangle 11"/>
          <p:cNvSpPr/>
          <p:nvPr/>
        </p:nvSpPr>
        <p:spPr>
          <a:xfrm>
            <a:off x="630621" y="1246927"/>
            <a:ext cx="7621501" cy="523220"/>
          </a:xfrm>
          <a:prstGeom prst="rect">
            <a:avLst/>
          </a:prstGeom>
        </p:spPr>
        <p:txBody>
          <a:bodyPr wrap="square">
            <a:spAutoFit/>
          </a:bodyPr>
          <a:lstStyle/>
          <a:p>
            <a:pPr marL="542925" lvl="0" indent="-542925">
              <a:buClr>
                <a:srgbClr val="1F7F79"/>
              </a:buClr>
              <a:buFont typeface="Segoe UI" panose="020B0502040204020203" pitchFamily="34" charset="0"/>
              <a:buChar char="⃣"/>
            </a:pPr>
            <a:r>
              <a:rPr lang="en-GB" altLang="nb-NO" sz="2800" b="1" dirty="0">
                <a:latin typeface="Yu Gothic UI" panose="020B0500000000000000" pitchFamily="34" charset="-128"/>
                <a:ea typeface="Yu Gothic UI" panose="020B0500000000000000" pitchFamily="34" charset="-128"/>
              </a:rPr>
              <a:t>By Attribute values (Non-spatial query)</a:t>
            </a:r>
          </a:p>
        </p:txBody>
      </p:sp>
      <p:pic>
        <p:nvPicPr>
          <p:cNvPr id="2" name="Picture 1"/>
          <p:cNvPicPr>
            <a:picLocks noChangeAspect="1"/>
          </p:cNvPicPr>
          <p:nvPr/>
        </p:nvPicPr>
        <p:blipFill>
          <a:blip r:embed="rId3"/>
          <a:stretch>
            <a:fillRect/>
          </a:stretch>
        </p:blipFill>
        <p:spPr>
          <a:xfrm>
            <a:off x="7640482" y="1350728"/>
            <a:ext cx="4021250" cy="5503143"/>
          </a:xfrm>
          <a:prstGeom prst="rect">
            <a:avLst/>
          </a:prstGeom>
        </p:spPr>
      </p:pic>
      <p:sp>
        <p:nvSpPr>
          <p:cNvPr id="4" name="Rectangle 3"/>
          <p:cNvSpPr/>
          <p:nvPr/>
        </p:nvSpPr>
        <p:spPr>
          <a:xfrm>
            <a:off x="8439700" y="5419955"/>
            <a:ext cx="2601994" cy="461665"/>
          </a:xfrm>
          <a:prstGeom prst="rect">
            <a:avLst/>
          </a:prstGeom>
        </p:spPr>
        <p:txBody>
          <a:bodyPr wrap="none">
            <a:spAutoFit/>
          </a:bodyPr>
          <a:lstStyle/>
          <a:p>
            <a:r>
              <a:rPr lang="en-US" sz="2400" dirty="0">
                <a:solidFill>
                  <a:srgbClr val="FF0000"/>
                </a:solidFill>
                <a:latin typeface="Yu Gothic UI" panose="020B0500000000000000" pitchFamily="34" charset="-128"/>
                <a:ea typeface="Yu Gothic UI" panose="020B0500000000000000" pitchFamily="34" charset="-128"/>
              </a:rPr>
              <a:t>Query expression</a:t>
            </a:r>
          </a:p>
        </p:txBody>
      </p:sp>
      <p:sp>
        <p:nvSpPr>
          <p:cNvPr id="10" name="Rectangle 9"/>
          <p:cNvSpPr/>
          <p:nvPr/>
        </p:nvSpPr>
        <p:spPr>
          <a:xfrm>
            <a:off x="117056" y="1967648"/>
            <a:ext cx="6325350" cy="830997"/>
          </a:xfrm>
          <a:prstGeom prst="rect">
            <a:avLst/>
          </a:prstGeom>
        </p:spPr>
        <p:txBody>
          <a:bodyPr wrap="square">
            <a:spAutoFit/>
          </a:bodyPr>
          <a:lstStyle/>
          <a:p>
            <a:pPr marL="542925" lvl="1">
              <a:lnSpc>
                <a:spcPct val="100000"/>
              </a:lnSpc>
              <a:spcBef>
                <a:spcPts val="0"/>
              </a:spcBef>
            </a:pPr>
            <a:r>
              <a:rPr lang="en-GB" altLang="nb-NO" sz="2400" dirty="0">
                <a:latin typeface="Yu Gothic UI" panose="020B0500000000000000" pitchFamily="34" charset="-128"/>
                <a:ea typeface="Yu Gothic UI" panose="020B0500000000000000" pitchFamily="34" charset="-128"/>
              </a:rPr>
              <a:t>SQL = Standard Query Language</a:t>
            </a:r>
          </a:p>
          <a:p>
            <a:pPr marL="542925" lvl="1">
              <a:lnSpc>
                <a:spcPct val="100000"/>
              </a:lnSpc>
              <a:spcBef>
                <a:spcPts val="0"/>
              </a:spcBef>
            </a:pPr>
            <a:endParaRPr lang="en-GB" altLang="nb-NO" sz="2400" dirty="0">
              <a:latin typeface="Yu Gothic UI" panose="020B0500000000000000" pitchFamily="34" charset="-128"/>
              <a:ea typeface="Yu Gothic UI" panose="020B0500000000000000" pitchFamily="34" charset="-128"/>
            </a:endParaRPr>
          </a:p>
        </p:txBody>
      </p:sp>
      <p:sp>
        <p:nvSpPr>
          <p:cNvPr id="13" name="Rectangle 12"/>
          <p:cNvSpPr/>
          <p:nvPr/>
        </p:nvSpPr>
        <p:spPr>
          <a:xfrm>
            <a:off x="3567659" y="3928206"/>
            <a:ext cx="2783134" cy="523220"/>
          </a:xfrm>
          <a:prstGeom prst="rect">
            <a:avLst/>
          </a:prstGeom>
          <a:solidFill>
            <a:schemeClr val="bg1">
              <a:alpha val="30000"/>
            </a:schemeClr>
          </a:solidFill>
          <a:ln>
            <a:solidFill>
              <a:schemeClr val="tx1"/>
            </a:solidFill>
          </a:ln>
        </p:spPr>
        <p:txBody>
          <a:bodyPr wrap="none">
            <a:spAutoFit/>
          </a:bodyPr>
          <a:lstStyle/>
          <a:p>
            <a:pPr algn="ctr"/>
            <a:r>
              <a:rPr lang="en-US" sz="2800" dirty="0">
                <a:solidFill>
                  <a:srgbClr val="FF0000"/>
                </a:solidFill>
                <a:latin typeface="Yu Gothic UI" panose="020B0500000000000000" pitchFamily="34" charset="-128"/>
                <a:ea typeface="Yu Gothic UI" panose="020B0500000000000000" pitchFamily="34" charset="-128"/>
              </a:rPr>
              <a:t>logical operator </a:t>
            </a:r>
            <a:endParaRPr lang="nb-NO" sz="2800" dirty="0">
              <a:solidFill>
                <a:srgbClr val="FF0000"/>
              </a:solidFill>
              <a:latin typeface="Yu Gothic UI" panose="020B0500000000000000" pitchFamily="34" charset="-128"/>
              <a:ea typeface="Yu Gothic UI" panose="020B0500000000000000" pitchFamily="34" charset="-128"/>
            </a:endParaRPr>
          </a:p>
        </p:txBody>
      </p:sp>
      <p:sp>
        <p:nvSpPr>
          <p:cNvPr id="14" name="Arc 13"/>
          <p:cNvSpPr/>
          <p:nvPr/>
        </p:nvSpPr>
        <p:spPr>
          <a:xfrm rot="10800000">
            <a:off x="2186356" y="3619477"/>
            <a:ext cx="1780162" cy="715904"/>
          </a:xfrm>
          <a:prstGeom prst="arc">
            <a:avLst>
              <a:gd name="adj1" fmla="val 12935915"/>
              <a:gd name="adj2" fmla="val 21286009"/>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3559514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3942836" y="4417581"/>
            <a:ext cx="2575962" cy="1708899"/>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9" name="Picture 8" descr="log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57" y="1495163"/>
            <a:ext cx="3564012" cy="481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Boolean queries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3888846" y="1495163"/>
            <a:ext cx="6883589" cy="2677656"/>
          </a:xfrm>
          <a:prstGeom prst="rect">
            <a:avLst/>
          </a:prstGeom>
        </p:spPr>
        <p:txBody>
          <a:bodyPr wrap="square">
            <a:spAutoFit/>
          </a:bodyPr>
          <a:lstStyle/>
          <a:p>
            <a:r>
              <a:rPr lang="en-US" sz="2800" dirty="0">
                <a:latin typeface="Yu Gothic UI" panose="020B0500000000000000" pitchFamily="34" charset="-128"/>
                <a:ea typeface="Yu Gothic UI" panose="020B0500000000000000" pitchFamily="34" charset="-128"/>
              </a:rPr>
              <a:t>There are 4 basic statements used to get information from 2 (or more) datasets:</a:t>
            </a:r>
          </a:p>
          <a:p>
            <a:pPr marL="457200" indent="-457200">
              <a:buFont typeface="Arial" panose="020B0604020202020204" pitchFamily="34" charset="0"/>
              <a:buChar char="•"/>
            </a:pPr>
            <a:r>
              <a:rPr lang="en-US" sz="2800" dirty="0">
                <a:latin typeface="Yu Gothic UI" panose="020B0500000000000000" pitchFamily="34" charset="-128"/>
                <a:ea typeface="Yu Gothic UI" panose="020B0500000000000000" pitchFamily="34" charset="-128"/>
              </a:rPr>
              <a:t>AND </a:t>
            </a:r>
          </a:p>
          <a:p>
            <a:pPr marL="457200" indent="-457200">
              <a:buFont typeface="Arial" panose="020B0604020202020204" pitchFamily="34" charset="0"/>
              <a:buChar char="•"/>
            </a:pPr>
            <a:r>
              <a:rPr lang="en-US" sz="2800" dirty="0">
                <a:latin typeface="Yu Gothic UI" panose="020B0500000000000000" pitchFamily="34" charset="-128"/>
                <a:ea typeface="Yu Gothic UI" panose="020B0500000000000000" pitchFamily="34" charset="-128"/>
              </a:rPr>
              <a:t>OR </a:t>
            </a:r>
          </a:p>
          <a:p>
            <a:pPr marL="457200" indent="-457200">
              <a:buFont typeface="Arial" panose="020B0604020202020204" pitchFamily="34" charset="0"/>
              <a:buChar char="•"/>
            </a:pPr>
            <a:r>
              <a:rPr lang="en-US" sz="2800" dirty="0">
                <a:latin typeface="Yu Gothic UI" panose="020B0500000000000000" pitchFamily="34" charset="-128"/>
                <a:ea typeface="Yu Gothic UI" panose="020B0500000000000000" pitchFamily="34" charset="-128"/>
              </a:rPr>
              <a:t>NOT </a:t>
            </a:r>
          </a:p>
          <a:p>
            <a:pPr marL="457200" indent="-457200">
              <a:buFont typeface="Arial" panose="020B0604020202020204" pitchFamily="34" charset="0"/>
              <a:buChar char="•"/>
            </a:pPr>
            <a:r>
              <a:rPr lang="en-US" sz="2800" dirty="0">
                <a:latin typeface="Yu Gothic UI" panose="020B0500000000000000" pitchFamily="34" charset="-128"/>
                <a:ea typeface="Yu Gothic UI" panose="020B0500000000000000" pitchFamily="34" charset="-128"/>
              </a:rPr>
              <a:t>OR, BUT NOT BOTH (XOR)</a:t>
            </a:r>
            <a:endParaRPr lang="nb-NO" sz="2800" dirty="0">
              <a:latin typeface="Yu Gothic UI" panose="020B0500000000000000" pitchFamily="34" charset="-128"/>
              <a:ea typeface="Yu Gothic UI" panose="020B0500000000000000" pitchFamily="34" charset="-128"/>
            </a:endParaRPr>
          </a:p>
        </p:txBody>
      </p:sp>
      <p:grpSp>
        <p:nvGrpSpPr>
          <p:cNvPr id="24" name="Group 23"/>
          <p:cNvGrpSpPr/>
          <p:nvPr/>
        </p:nvGrpSpPr>
        <p:grpSpPr>
          <a:xfrm>
            <a:off x="421252" y="2542015"/>
            <a:ext cx="3096022" cy="3859716"/>
            <a:chOff x="4082411" y="2468728"/>
            <a:chExt cx="3096022" cy="3859716"/>
          </a:xfrm>
        </p:grpSpPr>
        <p:grpSp>
          <p:nvGrpSpPr>
            <p:cNvPr id="10" name="Group 9"/>
            <p:cNvGrpSpPr/>
            <p:nvPr/>
          </p:nvGrpSpPr>
          <p:grpSpPr>
            <a:xfrm>
              <a:off x="4082411" y="2561434"/>
              <a:ext cx="3096022" cy="3675272"/>
              <a:chOff x="2772122" y="3070613"/>
              <a:chExt cx="3096022" cy="3675272"/>
            </a:xfrm>
          </p:grpSpPr>
          <p:sp>
            <p:nvSpPr>
              <p:cNvPr id="11" name="Rectangle 10"/>
              <p:cNvSpPr/>
              <p:nvPr/>
            </p:nvSpPr>
            <p:spPr bwMode="auto">
              <a:xfrm>
                <a:off x="2916138" y="3081998"/>
                <a:ext cx="791766" cy="2749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1" i="0" u="none" strike="noStrike" cap="none" normalizeH="0" baseline="0">
                  <a:ln>
                    <a:noFill/>
                  </a:ln>
                  <a:solidFill>
                    <a:schemeClr val="tx1"/>
                  </a:solidFill>
                  <a:effectLst/>
                  <a:latin typeface="Times" pitchFamily="18" charset="0"/>
                </a:endParaRPr>
              </a:p>
            </p:txBody>
          </p:sp>
          <p:sp>
            <p:nvSpPr>
              <p:cNvPr id="12" name="Rectangle 11"/>
              <p:cNvSpPr/>
              <p:nvPr/>
            </p:nvSpPr>
            <p:spPr bwMode="auto">
              <a:xfrm>
                <a:off x="4716016" y="3070613"/>
                <a:ext cx="791766" cy="2749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1" i="0" u="none" strike="noStrike" cap="none" normalizeH="0" baseline="0">
                  <a:ln>
                    <a:noFill/>
                  </a:ln>
                  <a:solidFill>
                    <a:schemeClr val="tx1"/>
                  </a:solidFill>
                  <a:effectLst/>
                  <a:latin typeface="Times" pitchFamily="18" charset="0"/>
                </a:endParaRPr>
              </a:p>
            </p:txBody>
          </p:sp>
          <p:sp>
            <p:nvSpPr>
              <p:cNvPr id="14" name="Rectangle 13"/>
              <p:cNvSpPr/>
              <p:nvPr/>
            </p:nvSpPr>
            <p:spPr bwMode="auto">
              <a:xfrm>
                <a:off x="2891800" y="4494931"/>
                <a:ext cx="791766" cy="2749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1" i="0" u="none" strike="noStrike" cap="none" normalizeH="0" baseline="0">
                  <a:ln>
                    <a:noFill/>
                  </a:ln>
                  <a:solidFill>
                    <a:schemeClr val="tx1"/>
                  </a:solidFill>
                  <a:effectLst/>
                  <a:latin typeface="Times" pitchFamily="18" charset="0"/>
                </a:endParaRPr>
              </a:p>
            </p:txBody>
          </p:sp>
          <p:sp>
            <p:nvSpPr>
              <p:cNvPr id="15" name="Rectangle 14"/>
              <p:cNvSpPr/>
              <p:nvPr/>
            </p:nvSpPr>
            <p:spPr bwMode="auto">
              <a:xfrm>
                <a:off x="4691678" y="4483546"/>
                <a:ext cx="791766" cy="2749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1" i="0" u="none" strike="noStrike" cap="none" normalizeH="0" baseline="0">
                  <a:ln>
                    <a:noFill/>
                  </a:ln>
                  <a:solidFill>
                    <a:schemeClr val="tx1"/>
                  </a:solidFill>
                  <a:effectLst/>
                  <a:latin typeface="Times" pitchFamily="18" charset="0"/>
                </a:endParaRPr>
              </a:p>
            </p:txBody>
          </p:sp>
          <p:sp>
            <p:nvSpPr>
              <p:cNvPr id="16" name="Rectangle 15"/>
              <p:cNvSpPr/>
              <p:nvPr/>
            </p:nvSpPr>
            <p:spPr bwMode="auto">
              <a:xfrm>
                <a:off x="2772122" y="6470891"/>
                <a:ext cx="1296144" cy="2749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1" i="0" u="none" strike="noStrike" cap="none" normalizeH="0" baseline="0">
                  <a:ln>
                    <a:noFill/>
                  </a:ln>
                  <a:solidFill>
                    <a:schemeClr val="tx1"/>
                  </a:solidFill>
                  <a:effectLst/>
                  <a:latin typeface="Times" pitchFamily="18" charset="0"/>
                </a:endParaRPr>
              </a:p>
            </p:txBody>
          </p:sp>
          <p:sp>
            <p:nvSpPr>
              <p:cNvPr id="17" name="Rectangle 16"/>
              <p:cNvSpPr/>
              <p:nvPr/>
            </p:nvSpPr>
            <p:spPr bwMode="auto">
              <a:xfrm>
                <a:off x="4572000" y="6459506"/>
                <a:ext cx="1296144" cy="27499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b-NO" sz="2400" b="1" i="0" u="none" strike="noStrike" cap="none" normalizeH="0" baseline="0">
                  <a:ln>
                    <a:noFill/>
                  </a:ln>
                  <a:solidFill>
                    <a:schemeClr val="tx1"/>
                  </a:solidFill>
                  <a:effectLst/>
                  <a:latin typeface="Times" pitchFamily="18" charset="0"/>
                </a:endParaRPr>
              </a:p>
            </p:txBody>
          </p:sp>
        </p:grpSp>
        <p:sp>
          <p:nvSpPr>
            <p:cNvPr id="5" name="Rectangle 4"/>
            <p:cNvSpPr/>
            <p:nvPr/>
          </p:nvSpPr>
          <p:spPr>
            <a:xfrm>
              <a:off x="4534183" y="2468728"/>
              <a:ext cx="375998"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a:t>
              </a:r>
              <a:endParaRPr lang="nb-NO" sz="2400" dirty="0"/>
            </a:p>
          </p:txBody>
        </p:sp>
        <p:sp>
          <p:nvSpPr>
            <p:cNvPr id="18" name="Rectangle 17"/>
            <p:cNvSpPr/>
            <p:nvPr/>
          </p:nvSpPr>
          <p:spPr>
            <a:xfrm>
              <a:off x="6318748" y="2468728"/>
              <a:ext cx="375998"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a:t>
              </a:r>
              <a:endParaRPr lang="nb-NO" sz="2400" dirty="0"/>
            </a:p>
          </p:txBody>
        </p:sp>
        <p:sp>
          <p:nvSpPr>
            <p:cNvPr id="19" name="Rectangle 18"/>
            <p:cNvSpPr/>
            <p:nvPr/>
          </p:nvSpPr>
          <p:spPr>
            <a:xfrm>
              <a:off x="4472376" y="3882629"/>
              <a:ext cx="375998"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a:t>
              </a:r>
              <a:endParaRPr lang="nb-NO" sz="2400" dirty="0"/>
            </a:p>
          </p:txBody>
        </p:sp>
        <p:sp>
          <p:nvSpPr>
            <p:cNvPr id="20" name="Rectangle 19"/>
            <p:cNvSpPr/>
            <p:nvPr/>
          </p:nvSpPr>
          <p:spPr>
            <a:xfrm>
              <a:off x="6256941" y="3882629"/>
              <a:ext cx="375998"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a:t>
              </a:r>
              <a:endParaRPr lang="nb-NO" sz="2400" dirty="0"/>
            </a:p>
          </p:txBody>
        </p:sp>
        <p:sp>
          <p:nvSpPr>
            <p:cNvPr id="21" name="Rectangle 20"/>
            <p:cNvSpPr/>
            <p:nvPr/>
          </p:nvSpPr>
          <p:spPr>
            <a:xfrm>
              <a:off x="4475131" y="5866779"/>
              <a:ext cx="375998"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a:t>
              </a:r>
              <a:endParaRPr lang="nb-NO" sz="2400" dirty="0"/>
            </a:p>
          </p:txBody>
        </p:sp>
        <p:sp>
          <p:nvSpPr>
            <p:cNvPr id="22" name="Rectangle 21"/>
            <p:cNvSpPr/>
            <p:nvPr/>
          </p:nvSpPr>
          <p:spPr>
            <a:xfrm>
              <a:off x="6259696" y="5866779"/>
              <a:ext cx="375998"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a:t>
              </a:r>
              <a:endParaRPr lang="nb-NO" sz="2400" dirty="0"/>
            </a:p>
          </p:txBody>
        </p:sp>
      </p:grpSp>
      <p:sp>
        <p:nvSpPr>
          <p:cNvPr id="4" name="Rectangle 3"/>
          <p:cNvSpPr/>
          <p:nvPr/>
        </p:nvSpPr>
        <p:spPr>
          <a:xfrm>
            <a:off x="3996827" y="4555071"/>
            <a:ext cx="2467981" cy="1384995"/>
          </a:xfrm>
          <a:prstGeom prst="rect">
            <a:avLst/>
          </a:prstGeom>
        </p:spPr>
        <p:txBody>
          <a:bodyPr wrap="square">
            <a:spAutoFit/>
          </a:bodyPr>
          <a:lstStyle/>
          <a:p>
            <a:pPr algn="ctr"/>
            <a:r>
              <a:rPr lang="en-US" sz="2800" dirty="0">
                <a:latin typeface="Yu Gothic UI" panose="020B0500000000000000" pitchFamily="34" charset="-128"/>
                <a:ea typeface="Yu Gothic UI" panose="020B0500000000000000" pitchFamily="34" charset="-128"/>
              </a:rPr>
              <a:t>What represent the blue area?</a:t>
            </a:r>
            <a:endParaRPr lang="nb-NO" sz="2800" dirty="0"/>
          </a:p>
        </p:txBody>
      </p:sp>
      <p:sp>
        <p:nvSpPr>
          <p:cNvPr id="7" name="Freeform 6"/>
          <p:cNvSpPr/>
          <p:nvPr/>
        </p:nvSpPr>
        <p:spPr>
          <a:xfrm>
            <a:off x="1014984" y="2112264"/>
            <a:ext cx="2880360" cy="2569464"/>
          </a:xfrm>
          <a:custGeom>
            <a:avLst/>
            <a:gdLst>
              <a:gd name="connsiteX0" fmla="*/ 0 w 2880360"/>
              <a:gd name="connsiteY0" fmla="*/ 0 h 2569464"/>
              <a:gd name="connsiteX1" fmla="*/ 850392 w 2880360"/>
              <a:gd name="connsiteY1" fmla="*/ 950976 h 2569464"/>
              <a:gd name="connsiteX2" fmla="*/ 1143000 w 2880360"/>
              <a:gd name="connsiteY2" fmla="*/ 2029968 h 2569464"/>
              <a:gd name="connsiteX3" fmla="*/ 2880360 w 2880360"/>
              <a:gd name="connsiteY3" fmla="*/ 2569464 h 2569464"/>
            </a:gdLst>
            <a:ahLst/>
            <a:cxnLst>
              <a:cxn ang="0">
                <a:pos x="connsiteX0" y="connsiteY0"/>
              </a:cxn>
              <a:cxn ang="0">
                <a:pos x="connsiteX1" y="connsiteY1"/>
              </a:cxn>
              <a:cxn ang="0">
                <a:pos x="connsiteX2" y="connsiteY2"/>
              </a:cxn>
              <a:cxn ang="0">
                <a:pos x="connsiteX3" y="connsiteY3"/>
              </a:cxn>
            </a:cxnLst>
            <a:rect l="l" t="t" r="r" b="b"/>
            <a:pathLst>
              <a:path w="2880360" h="2569464">
                <a:moveTo>
                  <a:pt x="0" y="0"/>
                </a:moveTo>
                <a:cubicBezTo>
                  <a:pt x="329946" y="306324"/>
                  <a:pt x="659892" y="612648"/>
                  <a:pt x="850392" y="950976"/>
                </a:cubicBezTo>
                <a:cubicBezTo>
                  <a:pt x="1040892" y="1289304"/>
                  <a:pt x="804672" y="1760220"/>
                  <a:pt x="1143000" y="2029968"/>
                </a:cubicBezTo>
                <a:cubicBezTo>
                  <a:pt x="1481328" y="2299716"/>
                  <a:pt x="2180844" y="2434590"/>
                  <a:pt x="2880360" y="256946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725393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ogi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57" y="1495163"/>
            <a:ext cx="3564012" cy="4817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Boolean queries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3" name="Rectangle 22"/>
          <p:cNvSpPr/>
          <p:nvPr/>
        </p:nvSpPr>
        <p:spPr>
          <a:xfrm>
            <a:off x="3888846" y="1495163"/>
            <a:ext cx="8046992" cy="4524315"/>
          </a:xfrm>
          <a:prstGeom prst="rect">
            <a:avLst/>
          </a:prstGeom>
        </p:spPr>
        <p:txBody>
          <a:bodyPr wrap="square">
            <a:spAutoFit/>
          </a:bodyPr>
          <a:lstStyle/>
          <a:p>
            <a:r>
              <a:rPr lang="en-US" sz="2800" dirty="0">
                <a:latin typeface="Yu Gothic UI" panose="020B0500000000000000" pitchFamily="34" charset="-128"/>
                <a:ea typeface="Yu Gothic UI" panose="020B0500000000000000" pitchFamily="34" charset="-128"/>
              </a:rPr>
              <a:t>There are 4 basic statements used to get information from 2 (or more) datasets:</a:t>
            </a:r>
          </a:p>
          <a:p>
            <a:pPr marL="457200" indent="-457200">
              <a:buFont typeface="Arial" panose="020B0604020202020204" pitchFamily="34" charset="0"/>
              <a:buChar char="•"/>
            </a:pPr>
            <a:r>
              <a:rPr lang="en-US" sz="2800" dirty="0">
                <a:latin typeface="Yu Gothic UI" panose="020B0500000000000000" pitchFamily="34" charset="-128"/>
                <a:ea typeface="Yu Gothic UI" panose="020B0500000000000000" pitchFamily="34" charset="-128"/>
              </a:rPr>
              <a:t>AND – </a:t>
            </a:r>
            <a:r>
              <a:rPr lang="en-US" sz="2400" dirty="0">
                <a:latin typeface="Yu Gothic UI" panose="020B0500000000000000" pitchFamily="34" charset="-128"/>
                <a:ea typeface="Yu Gothic UI" panose="020B0500000000000000" pitchFamily="34" charset="-128"/>
              </a:rPr>
              <a:t>subset of each dataset that is ‘true’ of both datasets </a:t>
            </a:r>
            <a:endParaRPr lang="en-US" sz="2200" dirty="0">
              <a:latin typeface="Yu Gothic UI" panose="020B0500000000000000" pitchFamily="34" charset="-128"/>
              <a:ea typeface="Yu Gothic UI" panose="020B0500000000000000" pitchFamily="34" charset="-128"/>
            </a:endParaRPr>
          </a:p>
          <a:p>
            <a:pPr marL="457200" indent="-457200">
              <a:buFont typeface="Arial" panose="020B0604020202020204" pitchFamily="34" charset="0"/>
              <a:buChar char="•"/>
            </a:pPr>
            <a:r>
              <a:rPr lang="en-US" sz="2800" dirty="0">
                <a:latin typeface="Yu Gothic UI" panose="020B0500000000000000" pitchFamily="34" charset="-128"/>
                <a:ea typeface="Yu Gothic UI" panose="020B0500000000000000" pitchFamily="34" charset="-128"/>
              </a:rPr>
              <a:t>OR – </a:t>
            </a:r>
            <a:r>
              <a:rPr lang="en-US" sz="2400" dirty="0">
                <a:latin typeface="Yu Gothic UI" panose="020B0500000000000000" pitchFamily="34" charset="-128"/>
                <a:ea typeface="Yu Gothic UI" panose="020B0500000000000000" pitchFamily="34" charset="-128"/>
              </a:rPr>
              <a:t>subset of each dataset that is ‘true’ of either one or both datasets  </a:t>
            </a:r>
            <a:endParaRPr lang="en-US" sz="2800" dirty="0">
              <a:latin typeface="Yu Gothic UI" panose="020B0500000000000000" pitchFamily="34" charset="-128"/>
              <a:ea typeface="Yu Gothic UI" panose="020B0500000000000000" pitchFamily="34" charset="-128"/>
            </a:endParaRPr>
          </a:p>
          <a:p>
            <a:pPr marL="457200" indent="-457200">
              <a:buFont typeface="Arial" panose="020B0604020202020204" pitchFamily="34" charset="0"/>
              <a:buChar char="•"/>
            </a:pPr>
            <a:r>
              <a:rPr lang="en-US" sz="2800" dirty="0">
                <a:latin typeface="Yu Gothic UI" panose="020B0500000000000000" pitchFamily="34" charset="-128"/>
                <a:ea typeface="Yu Gothic UI" panose="020B0500000000000000" pitchFamily="34" charset="-128"/>
              </a:rPr>
              <a:t>NOT – </a:t>
            </a:r>
            <a:r>
              <a:rPr lang="en-US" sz="2400" dirty="0">
                <a:latin typeface="Yu Gothic UI" panose="020B0500000000000000" pitchFamily="34" charset="-128"/>
                <a:ea typeface="Yu Gothic UI" panose="020B0500000000000000" pitchFamily="34" charset="-128"/>
              </a:rPr>
              <a:t>subset of one dataset that is only true of one dataset </a:t>
            </a:r>
          </a:p>
          <a:p>
            <a:pPr marL="457200" indent="-457200">
              <a:buFont typeface="Arial" panose="020B0604020202020204" pitchFamily="34" charset="0"/>
              <a:buChar char="•"/>
            </a:pPr>
            <a:r>
              <a:rPr lang="en-US" sz="2800" dirty="0">
                <a:latin typeface="Yu Gothic UI" panose="020B0500000000000000" pitchFamily="34" charset="-128"/>
                <a:ea typeface="Yu Gothic UI" panose="020B0500000000000000" pitchFamily="34" charset="-128"/>
              </a:rPr>
              <a:t>OR, BUT NOT BOTH (XOR) – </a:t>
            </a:r>
            <a:r>
              <a:rPr lang="en-US" sz="2400" dirty="0">
                <a:latin typeface="Yu Gothic UI" panose="020B0500000000000000" pitchFamily="34" charset="-128"/>
                <a:ea typeface="Yu Gothic UI" panose="020B0500000000000000" pitchFamily="34" charset="-128"/>
              </a:rPr>
              <a:t>subset of data that is ‘true’ of one and another dataset, but not both datasets</a:t>
            </a:r>
            <a:endParaRPr lang="nb-NO"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851916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Boolean queries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23" name="Picture 3" descr="analyse select"/>
          <p:cNvPicPr>
            <a:picLocks noChangeAspect="1" noChangeArrowheads="1"/>
          </p:cNvPicPr>
          <p:nvPr/>
        </p:nvPicPr>
        <p:blipFill rotWithShape="1">
          <a:blip r:embed="rId3">
            <a:extLst>
              <a:ext uri="{28A0092B-C50C-407E-A947-70E740481C1C}">
                <a14:useLocalDpi xmlns:a14="http://schemas.microsoft.com/office/drawing/2010/main" val="0"/>
              </a:ext>
            </a:extLst>
          </a:blip>
          <a:srcRect b="13262"/>
          <a:stretch/>
        </p:blipFill>
        <p:spPr bwMode="auto">
          <a:xfrm>
            <a:off x="369451" y="1065160"/>
            <a:ext cx="9117449" cy="574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9664701" y="2910018"/>
            <a:ext cx="2298700" cy="1200329"/>
          </a:xfrm>
          <a:prstGeom prst="rect">
            <a:avLst/>
          </a:prstGeom>
        </p:spPr>
        <p:txBody>
          <a:bodyPr wrap="square">
            <a:spAutoFit/>
          </a:bodyPr>
          <a:lstStyle/>
          <a:p>
            <a:r>
              <a:rPr lang="en-US" sz="2400" i="1" dirty="0">
                <a:solidFill>
                  <a:schemeClr val="tx1">
                    <a:lumMod val="50000"/>
                    <a:lumOff val="50000"/>
                  </a:schemeClr>
                </a:solidFill>
                <a:latin typeface="Yu Gothic UI" panose="020B0500000000000000" pitchFamily="34" charset="-128"/>
                <a:ea typeface="Yu Gothic UI" panose="020B0500000000000000" pitchFamily="34" charset="-128"/>
              </a:rPr>
              <a:t>The yellow polygons are the selected </a:t>
            </a:r>
          </a:p>
        </p:txBody>
      </p:sp>
      <p:sp>
        <p:nvSpPr>
          <p:cNvPr id="25" name="Rectangle 24"/>
          <p:cNvSpPr/>
          <p:nvPr/>
        </p:nvSpPr>
        <p:spPr>
          <a:xfrm>
            <a:off x="5194300" y="4983646"/>
            <a:ext cx="6883400" cy="954107"/>
          </a:xfrm>
          <a:prstGeom prst="rect">
            <a:avLst/>
          </a:prstGeom>
          <a:solidFill>
            <a:schemeClr val="bg1">
              <a:alpha val="66000"/>
            </a:schemeClr>
          </a:solidFill>
          <a:ln>
            <a:solidFill>
              <a:schemeClr val="tx1"/>
            </a:solidFill>
          </a:ln>
        </p:spPr>
        <p:txBody>
          <a:bodyPr wrap="square">
            <a:spAutoFit/>
          </a:bodyPr>
          <a:lstStyle/>
          <a:p>
            <a:r>
              <a:rPr lang="en-US" sz="2800" dirty="0">
                <a:solidFill>
                  <a:srgbClr val="FF0000"/>
                </a:solidFill>
                <a:latin typeface="Yu Gothic UI" panose="020B0500000000000000" pitchFamily="34" charset="-128"/>
                <a:ea typeface="Yu Gothic UI" panose="020B0500000000000000" pitchFamily="34" charset="-128"/>
              </a:rPr>
              <a:t>Boolean query expression:</a:t>
            </a:r>
          </a:p>
          <a:p>
            <a:pPr algn="ctr"/>
            <a:r>
              <a:rPr lang="en-US" sz="2800" dirty="0">
                <a:latin typeface="Yu Gothic UI" panose="020B0500000000000000" pitchFamily="34" charset="-128"/>
                <a:ea typeface="Yu Gothic UI" panose="020B0500000000000000" pitchFamily="34" charset="-128"/>
              </a:rPr>
              <a:t>([</a:t>
            </a:r>
            <a:r>
              <a:rPr lang="en-US" sz="2800" dirty="0" err="1">
                <a:latin typeface="Yu Gothic UI" panose="020B0500000000000000" pitchFamily="34" charset="-128"/>
                <a:ea typeface="Yu Gothic UI" panose="020B0500000000000000" pitchFamily="34" charset="-128"/>
              </a:rPr>
              <a:t>Ftema</a:t>
            </a:r>
            <a:r>
              <a:rPr lang="en-US" sz="2800" dirty="0">
                <a:latin typeface="Yu Gothic UI" panose="020B0500000000000000" pitchFamily="34" charset="-128"/>
                <a:ea typeface="Yu Gothic UI" panose="020B0500000000000000" pitchFamily="34" charset="-128"/>
              </a:rPr>
              <a:t>] = 3311) and ([Area &gt; 5,000,000])</a:t>
            </a:r>
          </a:p>
        </p:txBody>
      </p:sp>
      <p:cxnSp>
        <p:nvCxnSpPr>
          <p:cNvPr id="26" name="Straight Arrow Connector 25"/>
          <p:cNvCxnSpPr/>
          <p:nvPr/>
        </p:nvCxnSpPr>
        <p:spPr>
          <a:xfrm flipV="1">
            <a:off x="3098800" y="5245256"/>
            <a:ext cx="2095500" cy="135874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8" name="Text Box 4"/>
          <p:cNvSpPr txBox="1">
            <a:spLocks noChangeArrowheads="1"/>
          </p:cNvSpPr>
          <p:nvPr/>
        </p:nvSpPr>
        <p:spPr bwMode="auto">
          <a:xfrm>
            <a:off x="9664701" y="1905327"/>
            <a:ext cx="2298700" cy="83099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FontTx/>
              <a:buNone/>
              <a:defRPr/>
            </a:pPr>
            <a:r>
              <a:rPr lang="en-GB" altLang="nb-NO" i="1" dirty="0">
                <a:latin typeface="Yu Gothic UI" panose="020B0500000000000000" pitchFamily="34" charset="-128"/>
                <a:ea typeface="Yu Gothic UI" panose="020B0500000000000000" pitchFamily="34" charset="-128"/>
              </a:rPr>
              <a:t>Result Selection</a:t>
            </a:r>
          </a:p>
        </p:txBody>
      </p:sp>
      <p:sp>
        <p:nvSpPr>
          <p:cNvPr id="2" name="Freeform 1"/>
          <p:cNvSpPr/>
          <p:nvPr/>
        </p:nvSpPr>
        <p:spPr>
          <a:xfrm>
            <a:off x="4672584" y="2606040"/>
            <a:ext cx="4983480" cy="832104"/>
          </a:xfrm>
          <a:custGeom>
            <a:avLst/>
            <a:gdLst>
              <a:gd name="connsiteX0" fmla="*/ 0 w 4983480"/>
              <a:gd name="connsiteY0" fmla="*/ 0 h 832104"/>
              <a:gd name="connsiteX1" fmla="*/ 1956816 w 4983480"/>
              <a:gd name="connsiteY1" fmla="*/ 612648 h 832104"/>
              <a:gd name="connsiteX2" fmla="*/ 4983480 w 4983480"/>
              <a:gd name="connsiteY2" fmla="*/ 832104 h 832104"/>
            </a:gdLst>
            <a:ahLst/>
            <a:cxnLst>
              <a:cxn ang="0">
                <a:pos x="connsiteX0" y="connsiteY0"/>
              </a:cxn>
              <a:cxn ang="0">
                <a:pos x="connsiteX1" y="connsiteY1"/>
              </a:cxn>
              <a:cxn ang="0">
                <a:pos x="connsiteX2" y="connsiteY2"/>
              </a:cxn>
            </a:cxnLst>
            <a:rect l="l" t="t" r="r" b="b"/>
            <a:pathLst>
              <a:path w="4983480" h="832104">
                <a:moveTo>
                  <a:pt x="0" y="0"/>
                </a:moveTo>
                <a:cubicBezTo>
                  <a:pt x="563118" y="236982"/>
                  <a:pt x="1126236" y="473964"/>
                  <a:pt x="1956816" y="612648"/>
                </a:cubicBezTo>
                <a:cubicBezTo>
                  <a:pt x="2787396" y="751332"/>
                  <a:pt x="3885438" y="791718"/>
                  <a:pt x="4983480" y="832104"/>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67635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Arithmetical operations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9" name="Picture 6" descr="analysi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23" y="1087073"/>
            <a:ext cx="5436804" cy="485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08370" y="1338363"/>
            <a:ext cx="6096000" cy="523220"/>
          </a:xfrm>
          <a:prstGeom prst="rect">
            <a:avLst/>
          </a:prstGeom>
        </p:spPr>
        <p:txBody>
          <a:bodyPr>
            <a:spAutoFit/>
          </a:bodyPr>
          <a:lstStyle/>
          <a:p>
            <a:pPr marL="457200" indent="-457200">
              <a:buFont typeface="Arial" panose="020B0604020202020204" pitchFamily="34" charset="0"/>
              <a:buChar char="•"/>
            </a:pPr>
            <a:r>
              <a:rPr lang="en-GB" altLang="nb-NO" sz="2800" dirty="0">
                <a:latin typeface="Yu Gothic UI" panose="020B0500000000000000" pitchFamily="34" charset="-128"/>
                <a:ea typeface="Yu Gothic UI" panose="020B0500000000000000" pitchFamily="34" charset="-128"/>
              </a:rPr>
              <a:t>A map of administrative units</a:t>
            </a:r>
          </a:p>
        </p:txBody>
      </p:sp>
    </p:spTree>
    <p:extLst>
      <p:ext uri="{BB962C8B-B14F-4D97-AF65-F5344CB8AC3E}">
        <p14:creationId xmlns:p14="http://schemas.microsoft.com/office/powerpoint/2010/main" val="3266371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Arithmetical operations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9" name="Picture 6" descr="analysi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23" y="1087073"/>
            <a:ext cx="5436804" cy="485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tabl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888" y="3146342"/>
            <a:ext cx="8957112" cy="356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08370" y="1338363"/>
            <a:ext cx="6096000" cy="1384995"/>
          </a:xfrm>
          <a:prstGeom prst="rect">
            <a:avLst/>
          </a:prstGeom>
        </p:spPr>
        <p:txBody>
          <a:bodyPr>
            <a:spAutoFit/>
          </a:bodyPr>
          <a:lstStyle/>
          <a:p>
            <a:pPr marL="457200" indent="-457200">
              <a:buFont typeface="Arial" panose="020B0604020202020204" pitchFamily="34" charset="0"/>
              <a:buChar char="•"/>
            </a:pPr>
            <a:r>
              <a:rPr lang="en-GB" altLang="nb-NO" sz="2800" dirty="0">
                <a:latin typeface="Yu Gothic UI" panose="020B0500000000000000" pitchFamily="34" charset="-128"/>
                <a:ea typeface="Yu Gothic UI" panose="020B0500000000000000" pitchFamily="34" charset="-128"/>
              </a:rPr>
              <a:t>A map of administrative units</a:t>
            </a:r>
          </a:p>
          <a:p>
            <a:pPr marL="457200" indent="-457200">
              <a:buFont typeface="Arial" panose="020B0604020202020204" pitchFamily="34" charset="0"/>
              <a:buChar char="•"/>
            </a:pPr>
            <a:r>
              <a:rPr lang="en-GB" altLang="nb-NO" sz="2800" dirty="0">
                <a:latin typeface="Yu Gothic UI" panose="020B0500000000000000" pitchFamily="34" charset="-128"/>
                <a:ea typeface="Yu Gothic UI" panose="020B0500000000000000" pitchFamily="34" charset="-128"/>
              </a:rPr>
              <a:t>Also contain population information for two or more years</a:t>
            </a:r>
          </a:p>
        </p:txBody>
      </p:sp>
      <p:sp>
        <p:nvSpPr>
          <p:cNvPr id="7" name="Oval 6"/>
          <p:cNvSpPr/>
          <p:nvPr/>
        </p:nvSpPr>
        <p:spPr>
          <a:xfrm>
            <a:off x="0" y="994410"/>
            <a:ext cx="1325880" cy="280035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Left Brace 2"/>
          <p:cNvSpPr/>
          <p:nvPr/>
        </p:nvSpPr>
        <p:spPr>
          <a:xfrm rot="5400000">
            <a:off x="11111103" y="2153075"/>
            <a:ext cx="452628" cy="1533906"/>
          </a:xfrm>
          <a:prstGeom prst="leftBrace">
            <a:avLst>
              <a:gd name="adj1" fmla="val 46959"/>
              <a:gd name="adj2" fmla="val 4856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405442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Arithmetical operations</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9" name="Picture 6" descr="analysi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23" y="1087073"/>
            <a:ext cx="5436804" cy="4856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tabl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888" y="3146342"/>
            <a:ext cx="8957112" cy="356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08370" y="1338363"/>
            <a:ext cx="6096000" cy="954107"/>
          </a:xfrm>
          <a:prstGeom prst="rect">
            <a:avLst/>
          </a:prstGeom>
        </p:spPr>
        <p:txBody>
          <a:bodyPr>
            <a:spAutoFit/>
          </a:bodyPr>
          <a:lstStyle/>
          <a:p>
            <a:pPr marL="457200" indent="-457200">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rPr>
              <a:t>This allow us to display the population as graded colors</a:t>
            </a:r>
          </a:p>
        </p:txBody>
      </p:sp>
      <p:pic>
        <p:nvPicPr>
          <p:cNvPr id="7" name="Picture 8" descr="analysis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223" y="1087073"/>
            <a:ext cx="5436804" cy="485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a:off x="0" y="1440180"/>
            <a:ext cx="1325880" cy="235458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13274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7595392" y="2183032"/>
            <a:ext cx="4302484"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9" name="Rectangle 18"/>
          <p:cNvSpPr/>
          <p:nvPr/>
        </p:nvSpPr>
        <p:spPr>
          <a:xfrm>
            <a:off x="7755423" y="2318202"/>
            <a:ext cx="4142453" cy="3354765"/>
          </a:xfrm>
          <a:prstGeom prst="rect">
            <a:avLst/>
          </a:prstGeom>
          <a:noFill/>
          <a:ln>
            <a:noFill/>
          </a:ln>
        </p:spPr>
        <p:txBody>
          <a:bodyPr wrap="square">
            <a:spAutoFit/>
          </a:bodyPr>
          <a:lstStyle/>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Attribute operations</a:t>
            </a:r>
          </a:p>
          <a:p>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(vector &amp; raster)</a:t>
            </a:r>
            <a:endParaRPr lang="en-US"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Selection by attribute and location</a:t>
            </a:r>
          </a:p>
          <a:p>
            <a:pPr marL="45720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Aggregation</a:t>
            </a:r>
          </a:p>
          <a:p>
            <a:pPr marL="45720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Overlay</a:t>
            </a:r>
            <a:endParaRPr lang="en-GB" sz="24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4" name="Oval 23"/>
          <p:cNvSpPr/>
          <p:nvPr/>
        </p:nvSpPr>
        <p:spPr>
          <a:xfrm>
            <a:off x="11349007" y="1868988"/>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5" name="Rectangle 24"/>
          <p:cNvSpPr/>
          <p:nvPr/>
        </p:nvSpPr>
        <p:spPr>
          <a:xfrm>
            <a:off x="11514504" y="1855391"/>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16" name="Rounded Rectangle 15"/>
          <p:cNvSpPr/>
          <p:nvPr/>
        </p:nvSpPr>
        <p:spPr>
          <a:xfrm>
            <a:off x="4035411" y="2177046"/>
            <a:ext cx="2943364" cy="3494272"/>
          </a:xfrm>
          <a:prstGeom prst="roundRect">
            <a:avLst>
              <a:gd name="adj" fmla="val 8239"/>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8" name="Oval 27"/>
          <p:cNvSpPr/>
          <p:nvPr/>
        </p:nvSpPr>
        <p:spPr>
          <a:xfrm>
            <a:off x="6314486" y="1870243"/>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9" name="Rectangle 28"/>
          <p:cNvSpPr/>
          <p:nvPr/>
        </p:nvSpPr>
        <p:spPr>
          <a:xfrm>
            <a:off x="6479983" y="1856646"/>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1" name="Rectangle 10"/>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14" name="Rounded Rectangle 13"/>
          <p:cNvSpPr/>
          <p:nvPr/>
        </p:nvSpPr>
        <p:spPr>
          <a:xfrm>
            <a:off x="369452" y="2189020"/>
            <a:ext cx="297376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5" name="Rectangle 14"/>
          <p:cNvSpPr/>
          <p:nvPr/>
        </p:nvSpPr>
        <p:spPr>
          <a:xfrm>
            <a:off x="369453" y="2318202"/>
            <a:ext cx="3083158" cy="2923877"/>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Rasterization</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Vectorization</a:t>
            </a:r>
          </a:p>
        </p:txBody>
      </p:sp>
      <p:sp>
        <p:nvSpPr>
          <p:cNvPr id="17" name="Rectangle 16"/>
          <p:cNvSpPr/>
          <p:nvPr/>
        </p:nvSpPr>
        <p:spPr>
          <a:xfrm>
            <a:off x="4234173" y="2318202"/>
            <a:ext cx="2561850" cy="2923877"/>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Geometric operation</a:t>
            </a:r>
          </a:p>
          <a:p>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(vector)</a:t>
            </a: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Distance</a:t>
            </a: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Buffer</a:t>
            </a: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a:t>
            </a:r>
          </a:p>
        </p:txBody>
      </p:sp>
      <p:sp>
        <p:nvSpPr>
          <p:cNvPr id="20" name="Oval 19"/>
          <p:cNvSpPr/>
          <p:nvPr/>
        </p:nvSpPr>
        <p:spPr>
          <a:xfrm>
            <a:off x="2723325"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1" name="Rectangle 20"/>
          <p:cNvSpPr/>
          <p:nvPr/>
        </p:nvSpPr>
        <p:spPr>
          <a:xfrm>
            <a:off x="2865461" y="1855283"/>
            <a:ext cx="516488" cy="830997"/>
          </a:xfrm>
          <a:prstGeom prst="rect">
            <a:avLst/>
          </a:prstGeom>
        </p:spPr>
        <p:txBody>
          <a:bodyPr wrap="squar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1"/>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292140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analysi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23" y="1087073"/>
            <a:ext cx="5436804" cy="485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Arithmetical operations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6008370" y="1338363"/>
            <a:ext cx="6278880" cy="954107"/>
          </a:xfrm>
          <a:prstGeom prst="rect">
            <a:avLst/>
          </a:prstGeom>
        </p:spPr>
        <p:txBody>
          <a:bodyPr wrap="square">
            <a:spAutoFit/>
          </a:bodyPr>
          <a:lstStyle/>
          <a:p>
            <a:pPr marL="457200" indent="-457200">
              <a:buFont typeface="Arial" panose="020B0604020202020204" pitchFamily="34" charset="0"/>
              <a:buChar char="•"/>
            </a:pPr>
            <a:r>
              <a:rPr lang="en-US" altLang="nb-NO" sz="2800" b="1" dirty="0">
                <a:latin typeface="Yu Gothic UI" panose="020B0500000000000000" pitchFamily="34" charset="-128"/>
                <a:ea typeface="Yu Gothic UI" panose="020B0500000000000000" pitchFamily="34" charset="-128"/>
              </a:rPr>
              <a:t>Operation: </a:t>
            </a:r>
            <a:r>
              <a:rPr lang="en-US" altLang="nb-NO" sz="2800" dirty="0">
                <a:latin typeface="Yu Gothic UI" panose="020B0500000000000000" pitchFamily="34" charset="-128"/>
                <a:ea typeface="Yu Gothic UI" panose="020B0500000000000000" pitchFamily="34" charset="-128"/>
              </a:rPr>
              <a:t>calculate the change in population between 2000 and 1990</a:t>
            </a:r>
          </a:p>
        </p:txBody>
      </p:sp>
      <p:pic>
        <p:nvPicPr>
          <p:cNvPr id="8" name="Picture 11" descr="table2"/>
          <p:cNvPicPr>
            <a:picLocks noChangeAspect="1" noChangeArrowheads="1"/>
          </p:cNvPicPr>
          <p:nvPr/>
        </p:nvPicPr>
        <p:blipFill>
          <a:blip r:embed="rId4">
            <a:extLst>
              <a:ext uri="{28A0092B-C50C-407E-A947-70E740481C1C}">
                <a14:useLocalDpi xmlns:a14="http://schemas.microsoft.com/office/drawing/2010/main" val="0"/>
              </a:ext>
            </a:extLst>
          </a:blip>
          <a:srcRect b="31032"/>
          <a:stretch>
            <a:fillRect/>
          </a:stretch>
        </p:blipFill>
        <p:spPr bwMode="auto">
          <a:xfrm>
            <a:off x="2575441" y="3515336"/>
            <a:ext cx="825817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6595933" y="2292470"/>
            <a:ext cx="5103754" cy="1384995"/>
          </a:xfrm>
          <a:prstGeom prst="rect">
            <a:avLst/>
          </a:prstGeom>
          <a:solidFill>
            <a:schemeClr val="bg1">
              <a:alpha val="66000"/>
            </a:schemeClr>
          </a:solidFill>
          <a:ln>
            <a:solidFill>
              <a:schemeClr val="tx1"/>
            </a:solidFill>
          </a:ln>
        </p:spPr>
        <p:txBody>
          <a:bodyPr wrap="square">
            <a:spAutoFit/>
          </a:bodyPr>
          <a:lstStyle/>
          <a:p>
            <a:r>
              <a:rPr lang="en-US" sz="2400" u="sng" dirty="0">
                <a:latin typeface="Yu Gothic UI" panose="020B0500000000000000" pitchFamily="34" charset="-128"/>
                <a:ea typeface="Yu Gothic UI" panose="020B0500000000000000" pitchFamily="34" charset="-128"/>
              </a:rPr>
              <a:t>Query expression:</a:t>
            </a:r>
          </a:p>
          <a:p>
            <a:r>
              <a:rPr lang="en-US" sz="2400" dirty="0">
                <a:latin typeface="Yu Gothic UI" panose="020B0500000000000000" pitchFamily="34" charset="-128"/>
                <a:ea typeface="Yu Gothic UI" panose="020B0500000000000000" pitchFamily="34" charset="-128"/>
              </a:rPr>
              <a:t>[pop2000] – [pop1990]</a:t>
            </a:r>
          </a:p>
          <a:p>
            <a:endParaRPr lang="en-US" sz="900" dirty="0">
              <a:latin typeface="Yu Gothic UI" panose="020B0500000000000000" pitchFamily="34" charset="-128"/>
              <a:ea typeface="Yu Gothic UI" panose="020B0500000000000000" pitchFamily="34" charset="-128"/>
            </a:endParaRPr>
          </a:p>
          <a:p>
            <a:r>
              <a:rPr lang="en-US" sz="2400" u="sng" dirty="0">
                <a:latin typeface="Yu Gothic UI" panose="020B0500000000000000" pitchFamily="34" charset="-128"/>
                <a:ea typeface="Yu Gothic UI" panose="020B0500000000000000" pitchFamily="34" charset="-128"/>
              </a:rPr>
              <a:t>Output (new attribute): </a:t>
            </a:r>
            <a:r>
              <a:rPr lang="en-US" sz="2400" dirty="0" err="1">
                <a:latin typeface="Yu Gothic UI" panose="020B0500000000000000" pitchFamily="34" charset="-128"/>
                <a:ea typeface="Yu Gothic UI" panose="020B0500000000000000" pitchFamily="34" charset="-128"/>
              </a:rPr>
              <a:t>popdiff</a:t>
            </a:r>
            <a:endParaRPr lang="en-US"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6651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table2"/>
          <p:cNvPicPr>
            <a:picLocks noChangeAspect="1" noChangeArrowheads="1"/>
          </p:cNvPicPr>
          <p:nvPr/>
        </p:nvPicPr>
        <p:blipFill>
          <a:blip r:embed="rId3">
            <a:extLst>
              <a:ext uri="{28A0092B-C50C-407E-A947-70E740481C1C}">
                <a14:useLocalDpi xmlns:a14="http://schemas.microsoft.com/office/drawing/2010/main" val="0"/>
              </a:ext>
            </a:extLst>
          </a:blip>
          <a:srcRect b="31032"/>
          <a:stretch>
            <a:fillRect/>
          </a:stretch>
        </p:blipFill>
        <p:spPr bwMode="auto">
          <a:xfrm>
            <a:off x="2575441" y="3515336"/>
            <a:ext cx="825817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analysis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23" y="1086898"/>
            <a:ext cx="5436804" cy="485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Arithmetical operations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6008370" y="1338363"/>
            <a:ext cx="6096000" cy="1446550"/>
          </a:xfrm>
          <a:prstGeom prst="rect">
            <a:avLst/>
          </a:prstGeom>
        </p:spPr>
        <p:txBody>
          <a:bodyPr>
            <a:spAutoFit/>
          </a:bodyPr>
          <a:lstStyle/>
          <a:p>
            <a:pPr marL="457200" indent="-457200">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rPr>
              <a:t>Display this attribute in different ways:</a:t>
            </a:r>
          </a:p>
          <a:p>
            <a:pPr marL="514350" indent="-514350">
              <a:buFont typeface="+mj-lt"/>
              <a:buAutoNum type="arabicPeriod"/>
            </a:pPr>
            <a:r>
              <a:rPr lang="en-US" altLang="nb-NO" sz="3200" b="1" dirty="0">
                <a:latin typeface="Yu Gothic UI" panose="020B0500000000000000" pitchFamily="34" charset="-128"/>
                <a:ea typeface="Yu Gothic UI" panose="020B0500000000000000" pitchFamily="34" charset="-128"/>
              </a:rPr>
              <a:t>Classes</a:t>
            </a:r>
          </a:p>
        </p:txBody>
      </p:sp>
      <p:sp>
        <p:nvSpPr>
          <p:cNvPr id="13" name="Oval 12"/>
          <p:cNvSpPr/>
          <p:nvPr/>
        </p:nvSpPr>
        <p:spPr>
          <a:xfrm>
            <a:off x="0" y="1440180"/>
            <a:ext cx="1325880" cy="235458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03151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analysi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23" y="1086898"/>
            <a:ext cx="5437000" cy="4856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Arithmetical operations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6008370" y="1338363"/>
            <a:ext cx="6183630" cy="2246769"/>
          </a:xfrm>
          <a:prstGeom prst="rect">
            <a:avLst/>
          </a:prstGeom>
        </p:spPr>
        <p:txBody>
          <a:bodyPr wrap="square">
            <a:spAutoFit/>
          </a:bodyPr>
          <a:lstStyle/>
          <a:p>
            <a:pPr marL="457200" indent="-457200">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rPr>
              <a:t>Display this attribute in different ways:</a:t>
            </a:r>
          </a:p>
          <a:p>
            <a:r>
              <a:rPr lang="en-US" altLang="nb-NO" sz="3200" b="1" dirty="0">
                <a:latin typeface="Yu Gothic UI" panose="020B0500000000000000" pitchFamily="34" charset="-128"/>
                <a:ea typeface="Yu Gothic UI" panose="020B0500000000000000" pitchFamily="34" charset="-128"/>
              </a:rPr>
              <a:t>2. Graduated colors </a:t>
            </a:r>
          </a:p>
          <a:p>
            <a:r>
              <a:rPr lang="en-US" altLang="nb-NO" sz="2400" dirty="0">
                <a:latin typeface="Yu Gothic UI" panose="020B0500000000000000" pitchFamily="34" charset="-128"/>
                <a:ea typeface="Yu Gothic UI" panose="020B0500000000000000" pitchFamily="34" charset="-128"/>
              </a:rPr>
              <a:t>(percent of population of 1990)</a:t>
            </a:r>
            <a:endParaRPr lang="en-US" altLang="nb-NO" sz="3200" dirty="0">
              <a:latin typeface="Yu Gothic UI" panose="020B0500000000000000" pitchFamily="34" charset="-128"/>
              <a:ea typeface="Yu Gothic UI" panose="020B0500000000000000" pitchFamily="34" charset="-128"/>
            </a:endParaRPr>
          </a:p>
          <a:p>
            <a:pPr marL="514350" indent="-514350">
              <a:buFont typeface="+mj-lt"/>
              <a:buAutoNum type="arabicPeriod"/>
            </a:pPr>
            <a:endParaRPr lang="en-US" altLang="nb-NO" sz="2800" dirty="0">
              <a:latin typeface="Yu Gothic UI" panose="020B0500000000000000" pitchFamily="34" charset="-128"/>
              <a:ea typeface="Yu Gothic UI" panose="020B0500000000000000" pitchFamily="34" charset="-128"/>
            </a:endParaRPr>
          </a:p>
        </p:txBody>
      </p:sp>
      <p:sp>
        <p:nvSpPr>
          <p:cNvPr id="13" name="Oval 12"/>
          <p:cNvSpPr/>
          <p:nvPr/>
        </p:nvSpPr>
        <p:spPr>
          <a:xfrm>
            <a:off x="0" y="1440180"/>
            <a:ext cx="1325880" cy="235458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081021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nalysis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23" y="1086897"/>
            <a:ext cx="5437000" cy="485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Arithmetical operations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6008370" y="1338363"/>
            <a:ext cx="6183630" cy="1877437"/>
          </a:xfrm>
          <a:prstGeom prst="rect">
            <a:avLst/>
          </a:prstGeom>
        </p:spPr>
        <p:txBody>
          <a:bodyPr wrap="square">
            <a:spAutoFit/>
          </a:bodyPr>
          <a:lstStyle/>
          <a:p>
            <a:pPr marL="457200" indent="-457200">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rPr>
              <a:t>Display this attribute in different ways:</a:t>
            </a:r>
          </a:p>
          <a:p>
            <a:r>
              <a:rPr lang="en-US" altLang="nb-NO" sz="3200" b="1" dirty="0">
                <a:latin typeface="Yu Gothic UI" panose="020B0500000000000000" pitchFamily="34" charset="-128"/>
                <a:ea typeface="Yu Gothic UI" panose="020B0500000000000000" pitchFamily="34" charset="-128"/>
              </a:rPr>
              <a:t>3. Graduated symbols</a:t>
            </a:r>
          </a:p>
          <a:p>
            <a:r>
              <a:rPr lang="en-US" altLang="nb-NO" sz="2800" dirty="0">
                <a:latin typeface="Yu Gothic UI" panose="020B0500000000000000" pitchFamily="34" charset="-128"/>
                <a:ea typeface="Yu Gothic UI" panose="020B0500000000000000" pitchFamily="34" charset="-128"/>
              </a:rPr>
              <a:t>(percent of population of 1990)</a:t>
            </a:r>
            <a:endParaRPr lang="en-US" altLang="nb-NO" sz="3600" dirty="0">
              <a:latin typeface="Yu Gothic UI" panose="020B0500000000000000" pitchFamily="34" charset="-128"/>
              <a:ea typeface="Yu Gothic UI" panose="020B0500000000000000" pitchFamily="34" charset="-128"/>
            </a:endParaRPr>
          </a:p>
        </p:txBody>
      </p:sp>
      <p:sp>
        <p:nvSpPr>
          <p:cNvPr id="13" name="Oval 12"/>
          <p:cNvSpPr/>
          <p:nvPr/>
        </p:nvSpPr>
        <p:spPr>
          <a:xfrm>
            <a:off x="0" y="1440180"/>
            <a:ext cx="1325880" cy="235458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32578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Queries, selection</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a:blip r:embed="rId3"/>
          <a:stretch>
            <a:fillRect/>
          </a:stretch>
        </p:blipFill>
        <p:spPr>
          <a:xfrm>
            <a:off x="7110018" y="2050727"/>
            <a:ext cx="4041250" cy="4173030"/>
          </a:xfrm>
          <a:prstGeom prst="rect">
            <a:avLst/>
          </a:prstGeom>
        </p:spPr>
      </p:pic>
      <p:sp>
        <p:nvSpPr>
          <p:cNvPr id="13" name="Rounded Rectangle 12"/>
          <p:cNvSpPr/>
          <p:nvPr/>
        </p:nvSpPr>
        <p:spPr>
          <a:xfrm>
            <a:off x="7390356" y="2931090"/>
            <a:ext cx="2505206" cy="42588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ctangle 16"/>
          <p:cNvSpPr/>
          <p:nvPr/>
        </p:nvSpPr>
        <p:spPr>
          <a:xfrm>
            <a:off x="630621" y="1527507"/>
            <a:ext cx="7621501" cy="523220"/>
          </a:xfrm>
          <a:prstGeom prst="rect">
            <a:avLst/>
          </a:prstGeom>
        </p:spPr>
        <p:txBody>
          <a:bodyPr wrap="square">
            <a:spAutoFit/>
          </a:bodyPr>
          <a:lstStyle/>
          <a:p>
            <a:pPr marL="542925" indent="-542925">
              <a:buClr>
                <a:srgbClr val="1F7F79"/>
              </a:buClr>
              <a:buFont typeface="Segoe UI" panose="020B0502040204020203" pitchFamily="34" charset="0"/>
              <a:buChar char="⃣"/>
            </a:pPr>
            <a:r>
              <a:rPr lang="en-GB" altLang="nb-NO" sz="2800" b="1" dirty="0">
                <a:latin typeface="Yu Gothic UI" panose="020B0500000000000000" pitchFamily="34" charset="-128"/>
                <a:ea typeface="Yu Gothic UI" panose="020B0500000000000000" pitchFamily="34" charset="-128"/>
              </a:rPr>
              <a:t>By Location (Spatial query)</a:t>
            </a:r>
          </a:p>
        </p:txBody>
      </p:sp>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10018" y="1673231"/>
            <a:ext cx="4765326" cy="4098919"/>
          </a:xfrm>
          <a:prstGeom prst="rect">
            <a:avLst/>
          </a:prstGeom>
        </p:spPr>
      </p:pic>
      <p:cxnSp>
        <p:nvCxnSpPr>
          <p:cNvPr id="14" name="Straight Arrow Connector 13"/>
          <p:cNvCxnSpPr/>
          <p:nvPr/>
        </p:nvCxnSpPr>
        <p:spPr>
          <a:xfrm>
            <a:off x="5436296" y="2109467"/>
            <a:ext cx="1756440" cy="609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09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a:t>
            </a:r>
            <a:r>
              <a:rPr lang="nb-NO" sz="4400" b="1" dirty="0">
                <a:solidFill>
                  <a:srgbClr val="1F7F79"/>
                </a:solidFill>
                <a:latin typeface="Yu Gothic UI" panose="020B0500000000000000" pitchFamily="34" charset="-128"/>
                <a:ea typeface="Yu Gothic UI" panose="020B0500000000000000" pitchFamily="34" charset="-128"/>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Queries, selection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9" name="Rectangle 8"/>
          <p:cNvSpPr/>
          <p:nvPr/>
        </p:nvSpPr>
        <p:spPr>
          <a:xfrm>
            <a:off x="630621" y="1531373"/>
            <a:ext cx="6096000" cy="3108543"/>
          </a:xfrm>
          <a:prstGeom prst="rect">
            <a:avLst/>
          </a:prstGeom>
        </p:spPr>
        <p:txBody>
          <a:bodyPr>
            <a:spAutoFit/>
          </a:bodyPr>
          <a:lstStyle/>
          <a:p>
            <a:pPr marL="542925" indent="-542925">
              <a:buClr>
                <a:srgbClr val="1F7F79"/>
              </a:buClr>
              <a:buFont typeface="Segoe UI" panose="020B0502040204020203" pitchFamily="34" charset="0"/>
              <a:buChar char="⃣"/>
            </a:pPr>
            <a:r>
              <a:rPr lang="en-GB" altLang="nb-NO" sz="2800" b="1" dirty="0">
                <a:latin typeface="Yu Gothic UI" panose="020B0500000000000000" pitchFamily="34" charset="-128"/>
                <a:ea typeface="Yu Gothic UI" panose="020B0500000000000000" pitchFamily="34" charset="-128"/>
              </a:rPr>
              <a:t>By Location (Spatial query)</a:t>
            </a:r>
            <a:r>
              <a:rPr lang="en-GB" altLang="nb-NO" sz="2800" b="1" u="sng" dirty="0">
                <a:latin typeface="Yu Gothic UI" panose="020B0500000000000000" pitchFamily="34" charset="-128"/>
                <a:ea typeface="Yu Gothic UI" panose="020B0500000000000000" pitchFamily="34" charset="-128"/>
              </a:rPr>
              <a:t> </a:t>
            </a:r>
          </a:p>
          <a:p>
            <a:pPr marL="893763" lvl="1" indent="-350838">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Intersect </a:t>
            </a:r>
          </a:p>
          <a:p>
            <a:pPr marL="893763" lvl="1" indent="-350838">
              <a:spcBef>
                <a:spcPts val="0"/>
              </a:spcBef>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rPr>
              <a:t>within distance of</a:t>
            </a:r>
          </a:p>
          <a:p>
            <a:pPr marL="893763" lvl="1" indent="-350838">
              <a:spcBef>
                <a:spcPts val="0"/>
              </a:spcBef>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rPr>
              <a:t>Completely contain</a:t>
            </a:r>
          </a:p>
          <a:p>
            <a:pPr marL="893763" lvl="1" indent="-350838">
              <a:spcBef>
                <a:spcPts val="0"/>
              </a:spcBef>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rPr>
              <a:t>Are completely within</a:t>
            </a:r>
          </a:p>
          <a:p>
            <a:pPr marL="893763" lvl="1" indent="-350838">
              <a:spcBef>
                <a:spcPts val="0"/>
              </a:spcBef>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rPr>
              <a:t>Have their center in</a:t>
            </a:r>
          </a:p>
          <a:p>
            <a:pPr marL="893763" lvl="1" indent="-350838">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rPr>
              <a:t>Touch the boundary of</a:t>
            </a:r>
            <a:endParaRPr lang="en-GB" altLang="nb-NO" sz="2800" dirty="0">
              <a:latin typeface="Yu Gothic UI" panose="020B0500000000000000" pitchFamily="34" charset="-128"/>
              <a:ea typeface="Yu Gothic UI" panose="020B0500000000000000" pitchFamily="34" charset="-128"/>
            </a:endParaRPr>
          </a:p>
        </p:txBody>
      </p:sp>
      <p:sp>
        <p:nvSpPr>
          <p:cNvPr id="4" name="Rectangle 3"/>
          <p:cNvSpPr/>
          <p:nvPr/>
        </p:nvSpPr>
        <p:spPr>
          <a:xfrm>
            <a:off x="7403018" y="5796975"/>
            <a:ext cx="4788982" cy="861774"/>
          </a:xfrm>
          <a:prstGeom prst="rect">
            <a:avLst/>
          </a:prstGeom>
        </p:spPr>
        <p:txBody>
          <a:bodyPr wrap="square">
            <a:spAutoFit/>
          </a:bodyPr>
          <a:lstStyle/>
          <a:p>
            <a:r>
              <a:rPr lang="nb-NO" sz="1600" dirty="0">
                <a:latin typeface="Yu Gothic UI" panose="020B0500000000000000" pitchFamily="34" charset="-128"/>
                <a:ea typeface="Yu Gothic UI" panose="020B0500000000000000" pitchFamily="34" charset="-128"/>
                <a:hlinkClick r:id="rId3"/>
              </a:rPr>
              <a:t>https://desktop.arcgis.com/en/arcmap/latest/map/working-with-layers/using-select-by-location.htm</a:t>
            </a:r>
            <a:endParaRPr lang="nb-NO" sz="1600" dirty="0">
              <a:latin typeface="Yu Gothic UI" panose="020B0500000000000000" pitchFamily="34" charset="-128"/>
              <a:ea typeface="Yu Gothic UI" panose="020B0500000000000000" pitchFamily="34" charset="-128"/>
            </a:endParaRPr>
          </a:p>
          <a:p>
            <a:endParaRPr lang="nb-NO" sz="1600" dirty="0">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658726" y="1975673"/>
            <a:ext cx="6410697" cy="3341076"/>
          </a:xfrm>
          <a:prstGeom prst="rect">
            <a:avLst/>
          </a:prstGeom>
        </p:spPr>
      </p:pic>
      <p:sp>
        <p:nvSpPr>
          <p:cNvPr id="3" name="Rectangle 2"/>
          <p:cNvSpPr/>
          <p:nvPr/>
        </p:nvSpPr>
        <p:spPr>
          <a:xfrm>
            <a:off x="5658726" y="1520117"/>
            <a:ext cx="6502101" cy="430887"/>
          </a:xfrm>
          <a:prstGeom prst="rect">
            <a:avLst/>
          </a:prstGeom>
        </p:spPr>
        <p:txBody>
          <a:bodyPr wrap="none">
            <a:spAutoFit/>
          </a:bodyPr>
          <a:lstStyle/>
          <a:p>
            <a:r>
              <a:rPr lang="en-US" sz="2200" i="1" dirty="0">
                <a:solidFill>
                  <a:schemeClr val="tx1">
                    <a:lumMod val="50000"/>
                    <a:lumOff val="50000"/>
                  </a:schemeClr>
                </a:solidFill>
                <a:latin typeface="Yu Gothic UI" panose="020B0500000000000000" pitchFamily="34" charset="-128"/>
                <a:ea typeface="Yu Gothic UI" panose="020B0500000000000000" pitchFamily="34" charset="-128"/>
              </a:rPr>
              <a:t>Relationships between layers (that you can specify)</a:t>
            </a:r>
            <a:endParaRPr lang="nb-NO" sz="22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527988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Types of analysis</a:t>
            </a:r>
            <a:endParaRPr lang="nb-NO" sz="4400" b="1" dirty="0">
              <a:solidFill>
                <a:srgbClr val="1F7F79"/>
              </a:solidFill>
              <a:latin typeface="Yu Gothic UI" panose="020B0500000000000000" pitchFamily="34" charset="-128"/>
              <a:ea typeface="Yu Gothic UI" panose="020B0500000000000000" pitchFamily="34" charset="-128"/>
            </a:endParaRPr>
          </a:p>
        </p:txBody>
      </p:sp>
      <p:sp>
        <p:nvSpPr>
          <p:cNvPr id="5" name="Rectangle 4"/>
          <p:cNvSpPr/>
          <p:nvPr/>
        </p:nvSpPr>
        <p:spPr>
          <a:xfrm>
            <a:off x="630621" y="1244668"/>
            <a:ext cx="11561379" cy="3785652"/>
          </a:xfrm>
          <a:prstGeom prst="rect">
            <a:avLst/>
          </a:prstGeom>
        </p:spPr>
        <p:txBody>
          <a:bodyPr wrap="square">
            <a:spAutoFit/>
          </a:bodyPr>
          <a:lstStyle/>
          <a:p>
            <a:pPr marL="542925" lvl="0" indent="-542925">
              <a:buClr>
                <a:srgbClr val="1F7F79"/>
              </a:buClr>
              <a:buFont typeface="Segoe UI" panose="020B0502040204020203" pitchFamily="34" charset="0"/>
              <a:buChar char="⃣"/>
            </a:pPr>
            <a:r>
              <a:rPr lang="en-US" altLang="nb-NO" sz="3200" dirty="0">
                <a:solidFill>
                  <a:srgbClr val="FF0000"/>
                </a:solidFill>
                <a:latin typeface="Yu Gothic UI" panose="020B0500000000000000" pitchFamily="34" charset="-128"/>
                <a:ea typeface="Yu Gothic UI" panose="020B0500000000000000" pitchFamily="34" charset="-128"/>
              </a:rPr>
              <a:t>Attribute operations</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Query </a:t>
            </a:r>
            <a:r>
              <a:rPr lang="en-US" altLang="nb-NO" sz="2800" dirty="0">
                <a:latin typeface="Yu Gothic UI" panose="020B0500000000000000" pitchFamily="34" charset="-128"/>
                <a:ea typeface="Yu Gothic UI" panose="020B0500000000000000" pitchFamily="34" charset="-128"/>
              </a:rPr>
              <a:t>/ selection</a:t>
            </a:r>
          </a:p>
          <a:p>
            <a:pPr marL="1457325" lvl="2" indent="-4572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based on attribute </a:t>
            </a:r>
          </a:p>
          <a:p>
            <a:pPr marL="1457325" lvl="2" indent="-4572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based on location</a:t>
            </a:r>
          </a:p>
          <a:p>
            <a:pPr marL="893763" lvl="1" indent="-350838">
              <a:lnSpc>
                <a:spcPct val="100000"/>
              </a:lnSpc>
              <a:spcBef>
                <a:spcPts val="0"/>
              </a:spcBef>
              <a:buFont typeface="Segoe UI" panose="020B0502040204020203" pitchFamily="34" charset="0"/>
              <a:buChar char="–"/>
            </a:pPr>
            <a:r>
              <a:rPr lang="en-US" altLang="nb-NO" sz="2800" dirty="0">
                <a:solidFill>
                  <a:srgbClr val="FF0000"/>
                </a:solidFill>
                <a:latin typeface="Yu Gothic UI" panose="020B0500000000000000" pitchFamily="34" charset="-128"/>
                <a:ea typeface="Yu Gothic UI" panose="020B0500000000000000" pitchFamily="34" charset="-128"/>
              </a:rPr>
              <a:t>Aggregation: </a:t>
            </a:r>
          </a:p>
          <a:p>
            <a:pPr marL="1457325" lvl="2" indent="-457200">
              <a:buFont typeface="Arial" panose="020B0604020202020204" pitchFamily="34" charset="0"/>
              <a:buChar char="•"/>
            </a:pPr>
            <a:r>
              <a:rPr lang="en-US" altLang="nb-NO" sz="2400" dirty="0">
                <a:solidFill>
                  <a:srgbClr val="FF0000"/>
                </a:solidFill>
                <a:latin typeface="Yu Gothic UI" panose="020B0500000000000000" pitchFamily="34" charset="-128"/>
                <a:ea typeface="Yu Gothic UI" panose="020B0500000000000000" pitchFamily="34" charset="-128"/>
              </a:rPr>
              <a:t>reclassification </a:t>
            </a:r>
          </a:p>
          <a:p>
            <a:pPr marL="1457325" lvl="2" indent="-457200">
              <a:buFont typeface="Arial" panose="020B0604020202020204" pitchFamily="34" charset="0"/>
              <a:buChar char="•"/>
            </a:pPr>
            <a:r>
              <a:rPr lang="en-US" altLang="nb-NO" sz="2400" dirty="0">
                <a:solidFill>
                  <a:srgbClr val="FF0000"/>
                </a:solidFill>
                <a:latin typeface="Yu Gothic UI" panose="020B0500000000000000" pitchFamily="34" charset="-128"/>
                <a:ea typeface="Yu Gothic UI" panose="020B0500000000000000" pitchFamily="34" charset="-128"/>
              </a:rPr>
              <a:t>removal of common boundaries</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Overlay: union, clipping and intersect</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Statistical operations (classification, regression, etc.)</a:t>
            </a:r>
          </a:p>
        </p:txBody>
      </p:sp>
    </p:spTree>
    <p:extLst>
      <p:ext uri="{BB962C8B-B14F-4D97-AF65-F5344CB8AC3E}">
        <p14:creationId xmlns:p14="http://schemas.microsoft.com/office/powerpoint/2010/main" val="402029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5">
                                            <p:txEl>
                                              <p:pRg st="0" end="0"/>
                                            </p:txEl>
                                          </p:spTgt>
                                        </p:tgtEl>
                                        <p:attrNameLst>
                                          <p:attrName>style.opacity</p:attrName>
                                        </p:attrNameLst>
                                      </p:cBhvr>
                                      <p:to>
                                        <p:strVal val="0.5"/>
                                      </p:to>
                                    </p:set>
                                    <p:animEffect filter="image" prLst="opacity: 0.5">
                                      <p:cBhvr rctx="IE">
                                        <p:cTn id="7" dur="indefinite"/>
                                        <p:tgtEl>
                                          <p:spTgt spid="5">
                                            <p:txEl>
                                              <p:pRg st="0" end="0"/>
                                            </p:txEl>
                                          </p:spTgt>
                                        </p:tgtEl>
                                      </p:cBhvr>
                                    </p:animEffect>
                                  </p:childTnLst>
                                </p:cTn>
                              </p:par>
                              <p:par>
                                <p:cTn id="8" presetID="9" presetClass="emph" presetSubtype="0" nodeType="withEffect">
                                  <p:stCondLst>
                                    <p:cond delay="0"/>
                                  </p:stCondLst>
                                  <p:childTnLst>
                                    <p:set>
                                      <p:cBhvr>
                                        <p:cTn id="9" dur="indefinite"/>
                                        <p:tgtEl>
                                          <p:spTgt spid="5">
                                            <p:txEl>
                                              <p:pRg st="1" end="1"/>
                                            </p:txEl>
                                          </p:spTgt>
                                        </p:tgtEl>
                                        <p:attrNameLst>
                                          <p:attrName>style.opacity</p:attrName>
                                        </p:attrNameLst>
                                      </p:cBhvr>
                                      <p:to>
                                        <p:strVal val="0.5"/>
                                      </p:to>
                                    </p:set>
                                    <p:animEffect filter="image" prLst="opacity: 0.5">
                                      <p:cBhvr rctx="IE">
                                        <p:cTn id="10" dur="indefinite"/>
                                        <p:tgtEl>
                                          <p:spTgt spid="5">
                                            <p:txEl>
                                              <p:pRg st="1" end="1"/>
                                            </p:txEl>
                                          </p:spTgt>
                                        </p:tgtEl>
                                      </p:cBhvr>
                                    </p:animEffect>
                                  </p:childTnLst>
                                </p:cTn>
                              </p:par>
                              <p:par>
                                <p:cTn id="11" presetID="9" presetClass="emph" presetSubtype="0" nodeType="withEffect">
                                  <p:stCondLst>
                                    <p:cond delay="0"/>
                                  </p:stCondLst>
                                  <p:childTnLst>
                                    <p:set>
                                      <p:cBhvr>
                                        <p:cTn id="12" dur="indefinite"/>
                                        <p:tgtEl>
                                          <p:spTgt spid="5">
                                            <p:txEl>
                                              <p:pRg st="2" end="2"/>
                                            </p:txEl>
                                          </p:spTgt>
                                        </p:tgtEl>
                                        <p:attrNameLst>
                                          <p:attrName>style.opacity</p:attrName>
                                        </p:attrNameLst>
                                      </p:cBhvr>
                                      <p:to>
                                        <p:strVal val="0.5"/>
                                      </p:to>
                                    </p:set>
                                    <p:animEffect filter="image" prLst="opacity: 0.5">
                                      <p:cBhvr rctx="IE">
                                        <p:cTn id="13" dur="indefinite"/>
                                        <p:tgtEl>
                                          <p:spTgt spid="5">
                                            <p:txEl>
                                              <p:pRg st="2" end="2"/>
                                            </p:txEl>
                                          </p:spTgt>
                                        </p:tgtEl>
                                      </p:cBhvr>
                                    </p:animEffect>
                                  </p:childTnLst>
                                </p:cTn>
                              </p:par>
                              <p:par>
                                <p:cTn id="14" presetID="9" presetClass="emph" presetSubtype="0" nodeType="withEffect">
                                  <p:stCondLst>
                                    <p:cond delay="0"/>
                                  </p:stCondLst>
                                  <p:childTnLst>
                                    <p:set>
                                      <p:cBhvr>
                                        <p:cTn id="15" dur="indefinite"/>
                                        <p:tgtEl>
                                          <p:spTgt spid="5">
                                            <p:txEl>
                                              <p:pRg st="3" end="3"/>
                                            </p:txEl>
                                          </p:spTgt>
                                        </p:tgtEl>
                                        <p:attrNameLst>
                                          <p:attrName>style.opacity</p:attrName>
                                        </p:attrNameLst>
                                      </p:cBhvr>
                                      <p:to>
                                        <p:strVal val="0.5"/>
                                      </p:to>
                                    </p:set>
                                    <p:animEffect filter="image" prLst="opacity: 0.5">
                                      <p:cBhvr rctx="IE">
                                        <p:cTn id="16" dur="indefinite"/>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Aggregation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4" name="Rectangle 3"/>
          <p:cNvSpPr/>
          <p:nvPr/>
        </p:nvSpPr>
        <p:spPr>
          <a:xfrm>
            <a:off x="630621" y="1252832"/>
            <a:ext cx="10982259" cy="4247317"/>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dirty="0">
                <a:solidFill>
                  <a:prstClr val="black"/>
                </a:solidFill>
                <a:latin typeface="Yu Gothic UI" panose="020B0500000000000000" pitchFamily="34" charset="-128"/>
                <a:ea typeface="Yu Gothic UI" panose="020B0500000000000000" pitchFamily="34" charset="-128"/>
              </a:rPr>
              <a:t>Grouping operation</a:t>
            </a:r>
          </a:p>
          <a:p>
            <a:pPr marL="542925" indent="-542925">
              <a:buClr>
                <a:srgbClr val="1F7F79"/>
              </a:buClr>
              <a:buFont typeface="Segoe UI" panose="020B0502040204020203" pitchFamily="34" charset="0"/>
              <a:buChar char="⃣"/>
            </a:pPr>
            <a:r>
              <a:rPr lang="en-US" altLang="nb-NO" sz="3200" dirty="0">
                <a:solidFill>
                  <a:prstClr val="black"/>
                </a:solidFill>
                <a:latin typeface="Yu Gothic UI" panose="020B0500000000000000" pitchFamily="34" charset="-128"/>
                <a:ea typeface="Yu Gothic UI" panose="020B0500000000000000" pitchFamily="34" charset="-128"/>
              </a:rPr>
              <a:t>Simplifies the dataset by merging identical objects</a:t>
            </a:r>
          </a:p>
          <a:p>
            <a:pPr marL="542925" indent="-542925">
              <a:buClr>
                <a:srgbClr val="1F7F79"/>
              </a:buClr>
              <a:buFont typeface="Segoe UI" panose="020B0502040204020203" pitchFamily="34" charset="0"/>
              <a:buChar char="⃣"/>
            </a:pPr>
            <a:r>
              <a:rPr lang="en-US" altLang="nb-NO" sz="3200" dirty="0">
                <a:solidFill>
                  <a:prstClr val="black"/>
                </a:solidFill>
                <a:latin typeface="Yu Gothic UI" panose="020B0500000000000000" pitchFamily="34" charset="-128"/>
                <a:ea typeface="Yu Gothic UI" panose="020B0500000000000000" pitchFamily="34" charset="-128"/>
              </a:rPr>
              <a:t>Connects adjacent polygons with similar properties (reclassification), and removes common boundaries</a:t>
            </a:r>
          </a:p>
          <a:p>
            <a:pPr marL="893763" lvl="1" indent="-350838">
              <a:lnSpc>
                <a:spcPct val="100000"/>
              </a:lnSpc>
              <a:spcBef>
                <a:spcPts val="0"/>
              </a:spcBef>
              <a:buFont typeface="Segoe UI" panose="020B0502040204020203" pitchFamily="34" charset="0"/>
              <a:buChar char="–"/>
            </a:pPr>
            <a:endParaRPr lang="en-US" altLang="nb-NO" sz="3200" dirty="0">
              <a:solidFill>
                <a:prstClr val="black"/>
              </a:solidFill>
              <a:latin typeface="Yu Gothic UI" panose="020B0500000000000000" pitchFamily="34" charset="-128"/>
              <a:ea typeface="Yu Gothic UI" panose="020B0500000000000000" pitchFamily="34" charset="-128"/>
            </a:endParaRPr>
          </a:p>
          <a:p>
            <a:pPr marL="1077913" lvl="0" indent="-539750">
              <a:buClr>
                <a:srgbClr val="1F7F79"/>
              </a:buClr>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Vector:</a:t>
            </a:r>
          </a:p>
          <a:p>
            <a:pPr marL="538163" lvl="1">
              <a:lnSpc>
                <a:spcPct val="100000"/>
              </a:lnSpc>
              <a:spcBef>
                <a:spcPts val="0"/>
              </a:spcBef>
            </a:pPr>
            <a:r>
              <a:rPr lang="en-US" altLang="nb-NO" sz="2400" dirty="0">
                <a:solidFill>
                  <a:prstClr val="black"/>
                </a:solidFill>
                <a:latin typeface="Yu Gothic UI" panose="020B0500000000000000" pitchFamily="34" charset="-128"/>
                <a:ea typeface="Yu Gothic UI" panose="020B0500000000000000" pitchFamily="34" charset="-128"/>
              </a:rPr>
              <a:t>Ex: Create new common attributes and remove old boundaries</a:t>
            </a:r>
          </a:p>
          <a:p>
            <a:pPr marL="1077913" lvl="1" indent="-539750">
              <a:lnSpc>
                <a:spcPct val="100000"/>
              </a:lnSpc>
              <a:spcBef>
                <a:spcPts val="0"/>
              </a:spcBef>
              <a:buFont typeface="Segoe UI" panose="020B0502040204020203" pitchFamily="34" charset="0"/>
              <a:buChar char="–"/>
            </a:pPr>
            <a:endParaRPr lang="en-US" altLang="nb-NO" sz="1400" dirty="0">
              <a:solidFill>
                <a:prstClr val="black"/>
              </a:solidFill>
              <a:latin typeface="Yu Gothic UI" panose="020B0500000000000000" pitchFamily="34" charset="-128"/>
              <a:ea typeface="Yu Gothic UI" panose="020B0500000000000000" pitchFamily="34" charset="-128"/>
            </a:endParaRPr>
          </a:p>
          <a:p>
            <a:pPr marL="1077913" lvl="0" indent="-539750">
              <a:buClr>
                <a:srgbClr val="1F7F79"/>
              </a:buClr>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Raster:</a:t>
            </a:r>
          </a:p>
          <a:p>
            <a:pPr marL="538163" lvl="1">
              <a:lnSpc>
                <a:spcPct val="100000"/>
              </a:lnSpc>
              <a:spcBef>
                <a:spcPts val="0"/>
              </a:spcBef>
            </a:pPr>
            <a:r>
              <a:rPr lang="en-US" altLang="nb-NO" sz="2400" dirty="0">
                <a:solidFill>
                  <a:prstClr val="black"/>
                </a:solidFill>
                <a:latin typeface="Yu Gothic UI" panose="020B0500000000000000" pitchFamily="34" charset="-128"/>
                <a:ea typeface="Yu Gothic UI" panose="020B0500000000000000" pitchFamily="34" charset="-128"/>
              </a:rPr>
              <a:t>Ex: Give equal pixel values within each area that is aggregated</a:t>
            </a:r>
            <a:endParaRPr lang="en-GB" altLang="nb-NO" sz="2400" dirty="0">
              <a:solidFill>
                <a:prstClr val="black"/>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8653586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Aggregation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4" name="Rectangle 3"/>
          <p:cNvSpPr/>
          <p:nvPr/>
        </p:nvSpPr>
        <p:spPr>
          <a:xfrm>
            <a:off x="630621" y="1252832"/>
            <a:ext cx="10982259" cy="1446550"/>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solidFill>
                  <a:prstClr val="black"/>
                </a:solidFill>
                <a:latin typeface="Yu Gothic UI" panose="020B0500000000000000" pitchFamily="34" charset="-128"/>
                <a:ea typeface="Yu Gothic UI" panose="020B0500000000000000" pitchFamily="34" charset="-128"/>
              </a:rPr>
              <a:t>Reclassification</a:t>
            </a:r>
            <a:r>
              <a:rPr lang="en-US" altLang="nb-NO" sz="2800" dirty="0">
                <a:solidFill>
                  <a:prstClr val="black"/>
                </a:solidFill>
                <a:latin typeface="Yu Gothic UI" panose="020B0500000000000000" pitchFamily="34" charset="-128"/>
                <a:ea typeface="Yu Gothic UI" panose="020B0500000000000000" pitchFamily="34" charset="-128"/>
              </a:rPr>
              <a:t>:</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Merge pixel values (raster) or attributes (vector)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Can use </a:t>
            </a:r>
            <a:r>
              <a:rPr lang="en-US" altLang="nb-NO" sz="2800" dirty="0" err="1">
                <a:solidFill>
                  <a:prstClr val="black"/>
                </a:solidFill>
                <a:latin typeface="Yu Gothic UI" panose="020B0500000000000000" pitchFamily="34" charset="-128"/>
                <a:ea typeface="Yu Gothic UI" panose="020B0500000000000000" pitchFamily="34" charset="-128"/>
              </a:rPr>
              <a:t>boolean</a:t>
            </a:r>
            <a:r>
              <a:rPr lang="en-US" altLang="nb-NO" sz="2800" dirty="0">
                <a:solidFill>
                  <a:prstClr val="black"/>
                </a:solidFill>
                <a:latin typeface="Yu Gothic UI" panose="020B0500000000000000" pitchFamily="34" charset="-128"/>
                <a:ea typeface="Yu Gothic UI" panose="020B0500000000000000" pitchFamily="34" charset="-128"/>
              </a:rPr>
              <a:t> operations in the assignment</a:t>
            </a:r>
          </a:p>
        </p:txBody>
      </p:sp>
      <p:pic>
        <p:nvPicPr>
          <p:cNvPr id="5" name="Picture 3" descr="clark rec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880" y="2637827"/>
            <a:ext cx="5761038"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
          <p:cNvSpPr txBox="1">
            <a:spLocks noChangeArrowheads="1"/>
          </p:cNvSpPr>
          <p:nvPr/>
        </p:nvSpPr>
        <p:spPr bwMode="auto">
          <a:xfrm>
            <a:off x="7340918" y="5499355"/>
            <a:ext cx="46942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nb-NO" i="1" dirty="0">
                <a:latin typeface="Yu Gothic UI" panose="020B0500000000000000" pitchFamily="34" charset="-128"/>
                <a:ea typeface="Yu Gothic UI" panose="020B0500000000000000" pitchFamily="34" charset="-128"/>
              </a:rPr>
              <a:t>Example of raster reclassification using a Boolean operation</a:t>
            </a:r>
            <a:endParaRPr lang="nb-NO" altLang="nb-NO" i="1"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381014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03339" y="3056305"/>
            <a:ext cx="8286431" cy="3348671"/>
            <a:chOff x="1314769" y="2342844"/>
            <a:chExt cx="9867258" cy="3987507"/>
          </a:xfrm>
        </p:grpSpPr>
        <p:sp>
          <p:nvSpPr>
            <p:cNvPr id="10" name="Rectangle 9"/>
            <p:cNvSpPr/>
            <p:nvPr/>
          </p:nvSpPr>
          <p:spPr>
            <a:xfrm>
              <a:off x="8305006" y="3028950"/>
              <a:ext cx="1383030" cy="754380"/>
            </a:xfrm>
            <a:prstGeom prst="rect">
              <a:avLst/>
            </a:prstGeom>
            <a:solidFill>
              <a:srgbClr val="EF6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ctangle 8"/>
            <p:cNvSpPr/>
            <p:nvPr/>
          </p:nvSpPr>
          <p:spPr>
            <a:xfrm>
              <a:off x="3827398" y="3028950"/>
              <a:ext cx="1383030" cy="754380"/>
            </a:xfrm>
            <a:prstGeom prst="rect">
              <a:avLst/>
            </a:prstGeom>
            <a:solidFill>
              <a:srgbClr val="EEF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Rectangle 1"/>
            <p:cNvSpPr/>
            <p:nvPr/>
          </p:nvSpPr>
          <p:spPr>
            <a:xfrm>
              <a:off x="1805940" y="3028950"/>
              <a:ext cx="1383030" cy="754380"/>
            </a:xfrm>
            <a:prstGeom prst="rect">
              <a:avLst/>
            </a:prstGeom>
            <a:solidFill>
              <a:srgbClr val="EEF2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8" name="Picture 4" descr="analyse reclas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4769" y="2342844"/>
              <a:ext cx="9867258" cy="3987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Aggregation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4" name="Rectangle 3"/>
          <p:cNvSpPr/>
          <p:nvPr/>
        </p:nvSpPr>
        <p:spPr>
          <a:xfrm>
            <a:off x="630621" y="1252832"/>
            <a:ext cx="10982259" cy="1446550"/>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solidFill>
                  <a:prstClr val="black"/>
                </a:solidFill>
                <a:latin typeface="Yu Gothic UI" panose="020B0500000000000000" pitchFamily="34" charset="-128"/>
                <a:ea typeface="Yu Gothic UI" panose="020B0500000000000000" pitchFamily="34" charset="-128"/>
              </a:rPr>
              <a:t>Reclassification</a:t>
            </a:r>
            <a:r>
              <a:rPr lang="en-US" altLang="nb-NO" sz="2800" dirty="0">
                <a:solidFill>
                  <a:prstClr val="black"/>
                </a:solidFill>
                <a:latin typeface="Yu Gothic UI" panose="020B0500000000000000" pitchFamily="34" charset="-128"/>
                <a:ea typeface="Yu Gothic UI" panose="020B0500000000000000" pitchFamily="34" charset="-128"/>
              </a:rPr>
              <a:t>:</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Merge pixel values (raster) or objects (vector)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Useful for creating new and simplified classes</a:t>
            </a:r>
          </a:p>
        </p:txBody>
      </p:sp>
      <p:sp>
        <p:nvSpPr>
          <p:cNvPr id="7" name="Text Box 9"/>
          <p:cNvSpPr txBox="1">
            <a:spLocks noChangeArrowheads="1"/>
          </p:cNvSpPr>
          <p:nvPr/>
        </p:nvSpPr>
        <p:spPr bwMode="auto">
          <a:xfrm>
            <a:off x="4574877" y="2825472"/>
            <a:ext cx="7405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nb-NO" i="1" dirty="0">
                <a:solidFill>
                  <a:schemeClr val="tx1">
                    <a:lumMod val="50000"/>
                    <a:lumOff val="50000"/>
                  </a:schemeClr>
                </a:solidFill>
                <a:latin typeface="Yu Gothic UI" panose="020B0500000000000000" pitchFamily="34" charset="-128"/>
                <a:ea typeface="Yu Gothic UI" panose="020B0500000000000000" pitchFamily="34" charset="-128"/>
              </a:rPr>
              <a:t>Example of vector reclassification to simplify classes</a:t>
            </a:r>
            <a:endParaRPr lang="nb-NO" altLang="nb-NO"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639768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3" name="Rectangle 3"/>
          <p:cNvSpPr txBox="1">
            <a:spLocks noChangeArrowheads="1"/>
          </p:cNvSpPr>
          <p:nvPr/>
        </p:nvSpPr>
        <p:spPr>
          <a:xfrm>
            <a:off x="369450" y="1087074"/>
            <a:ext cx="11822549" cy="5118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ltLang="nb-NO" sz="2400" i="1" dirty="0">
                <a:solidFill>
                  <a:srgbClr val="000000"/>
                </a:solidFill>
                <a:latin typeface="Yu Gothic UI" panose="020B0500000000000000" pitchFamily="34" charset="-128"/>
                <a:ea typeface="Yu Gothic UI" panose="020B0500000000000000" pitchFamily="34" charset="-128"/>
              </a:rPr>
              <a:t>Recall the difference between raster and vector data…</a:t>
            </a:r>
          </a:p>
        </p:txBody>
      </p:sp>
      <p:sp>
        <p:nvSpPr>
          <p:cNvPr id="2" name="Rectangle 1"/>
          <p:cNvSpPr/>
          <p:nvPr/>
        </p:nvSpPr>
        <p:spPr>
          <a:xfrm>
            <a:off x="5997456" y="3244587"/>
            <a:ext cx="6194543" cy="3477875"/>
          </a:xfrm>
          <a:prstGeom prst="rect">
            <a:avLst/>
          </a:prstGeom>
        </p:spPr>
        <p:txBody>
          <a:bodyPr wrap="square">
            <a:spAutoFit/>
          </a:bodyPr>
          <a:lstStyle/>
          <a:p>
            <a:pPr marL="342900" indent="-342900">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sym typeface="Wingdings" panose="05000000000000000000" pitchFamily="2" charset="2"/>
              </a:rPr>
              <a:t>Composed of cells (or pixels) that have a constant resolution</a:t>
            </a:r>
          </a:p>
          <a:p>
            <a:pPr marL="342900" indent="-342900">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sym typeface="Wingdings" panose="05000000000000000000" pitchFamily="2" charset="2"/>
              </a:rPr>
              <a:t>Raster can be </a:t>
            </a:r>
          </a:p>
          <a:p>
            <a:pPr marL="800100" lvl="1" indent="-342900">
              <a:buFont typeface="Courier New" panose="02070309020205020404" pitchFamily="49" charset="0"/>
              <a:buChar char="o"/>
            </a:pPr>
            <a:r>
              <a:rPr lang="en-GB" sz="2000" dirty="0">
                <a:latin typeface="Yu Gothic UI" panose="020B0500000000000000" pitchFamily="34" charset="-128"/>
                <a:ea typeface="Yu Gothic UI" panose="020B0500000000000000" pitchFamily="34" charset="-128"/>
                <a:sym typeface="Wingdings" panose="05000000000000000000" pitchFamily="2" charset="2"/>
              </a:rPr>
              <a:t>discrete (e.g. land cover where raster are categorical e.g. urban area = 1 and forest = 2)</a:t>
            </a:r>
          </a:p>
          <a:p>
            <a:pPr marL="800100" lvl="1" indent="-342900">
              <a:buFont typeface="Courier New" panose="02070309020205020404" pitchFamily="49" charset="0"/>
              <a:buChar char="o"/>
            </a:pPr>
            <a:r>
              <a:rPr lang="en-GB" sz="2000" dirty="0">
                <a:latin typeface="Yu Gothic UI" panose="020B0500000000000000" pitchFamily="34" charset="-128"/>
                <a:ea typeface="Yu Gothic UI" panose="020B0500000000000000" pitchFamily="34" charset="-128"/>
                <a:sym typeface="Wingdings" panose="05000000000000000000" pitchFamily="2" charset="2"/>
              </a:rPr>
              <a:t>Continuous: grid cells with gradual changing values e.g. elevation, temperature and remote sensing image</a:t>
            </a:r>
          </a:p>
          <a:p>
            <a:pPr marL="342900" lvl="0" indent="-342900">
              <a:buFont typeface="Arial" panose="020B0604020202020204" pitchFamily="34" charset="0"/>
              <a:buChar char="•"/>
            </a:pPr>
            <a:r>
              <a:rPr lang="en-GB" sz="20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Because cell size are constant rasters will become pixelated when zoomed-in to very close range</a:t>
            </a:r>
          </a:p>
          <a:p>
            <a:pPr lvl="1"/>
            <a:endParaRPr lang="en-GB" sz="2000" dirty="0">
              <a:latin typeface="Yu Gothic UI" panose="020B0500000000000000" pitchFamily="34" charset="-128"/>
              <a:ea typeface="Yu Gothic UI" panose="020B0500000000000000" pitchFamily="34" charset="-128"/>
            </a:endParaRPr>
          </a:p>
        </p:txBody>
      </p:sp>
      <p:sp>
        <p:nvSpPr>
          <p:cNvPr id="3" name="Rounded Rectangle 2"/>
          <p:cNvSpPr/>
          <p:nvPr/>
        </p:nvSpPr>
        <p:spPr>
          <a:xfrm>
            <a:off x="515566" y="1596878"/>
            <a:ext cx="5168630" cy="1053939"/>
          </a:xfrm>
          <a:prstGeom prst="roundRect">
            <a:avLst/>
          </a:prstGeom>
          <a:solidFill>
            <a:srgbClr val="EF6157">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ounded Rectangle 6"/>
          <p:cNvSpPr/>
          <p:nvPr/>
        </p:nvSpPr>
        <p:spPr>
          <a:xfrm>
            <a:off x="6378102" y="1596877"/>
            <a:ext cx="5168630" cy="1053940"/>
          </a:xfrm>
          <a:prstGeom prst="roundRect">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Rectangle 3"/>
          <p:cNvSpPr/>
          <p:nvPr/>
        </p:nvSpPr>
        <p:spPr>
          <a:xfrm>
            <a:off x="643444" y="1678834"/>
            <a:ext cx="5040752" cy="861774"/>
          </a:xfrm>
          <a:prstGeom prst="rect">
            <a:avLst/>
          </a:prstGeom>
        </p:spPr>
        <p:txBody>
          <a:bodyPr wrap="square">
            <a:spAutoFit/>
          </a:bodyPr>
          <a:lstStyle/>
          <a:p>
            <a:r>
              <a:rPr lang="en-GB" sz="2800" b="1" dirty="0">
                <a:solidFill>
                  <a:schemeClr val="bg1"/>
                </a:solidFill>
                <a:latin typeface="Yu Gothic UI" panose="020B0500000000000000" pitchFamily="34" charset="-128"/>
                <a:ea typeface="Yu Gothic UI" panose="020B0500000000000000" pitchFamily="34" charset="-128"/>
                <a:sym typeface="Wingdings" panose="05000000000000000000" pitchFamily="2" charset="2"/>
              </a:rPr>
              <a:t>1. Vector Data Model</a:t>
            </a:r>
          </a:p>
          <a:p>
            <a:r>
              <a:rPr lang="en-GB" sz="2200" dirty="0" err="1">
                <a:solidFill>
                  <a:schemeClr val="bg1"/>
                </a:solidFill>
                <a:latin typeface="Yu Gothic UI" panose="020B0500000000000000" pitchFamily="34" charset="-128"/>
                <a:ea typeface="Yu Gothic UI" panose="020B0500000000000000" pitchFamily="34" charset="-128"/>
                <a:sym typeface="Wingdings" panose="05000000000000000000" pitchFamily="2" charset="2"/>
              </a:rPr>
              <a:t>Shapefiles</a:t>
            </a:r>
            <a:r>
              <a:rPr lang="en-GB" sz="2200" dirty="0">
                <a:solidFill>
                  <a:schemeClr val="bg1"/>
                </a:solidFill>
                <a:latin typeface="Yu Gothic UI" panose="020B0500000000000000" pitchFamily="34" charset="-128"/>
                <a:ea typeface="Yu Gothic UI" panose="020B0500000000000000" pitchFamily="34" charset="-128"/>
                <a:sym typeface="Wingdings" panose="05000000000000000000" pitchFamily="2" charset="2"/>
              </a:rPr>
              <a:t> (.</a:t>
            </a:r>
            <a:r>
              <a:rPr lang="en-GB" sz="2200" dirty="0" err="1">
                <a:solidFill>
                  <a:schemeClr val="bg1"/>
                </a:solidFill>
                <a:latin typeface="Yu Gothic UI" panose="020B0500000000000000" pitchFamily="34" charset="-128"/>
                <a:ea typeface="Yu Gothic UI" panose="020B0500000000000000" pitchFamily="34" charset="-128"/>
                <a:sym typeface="Wingdings" panose="05000000000000000000" pitchFamily="2" charset="2"/>
              </a:rPr>
              <a:t>shp</a:t>
            </a:r>
            <a:r>
              <a:rPr lang="en-GB" sz="2200" dirty="0">
                <a:solidFill>
                  <a:schemeClr val="bg1"/>
                </a:solidFill>
                <a:latin typeface="Yu Gothic UI" panose="020B0500000000000000" pitchFamily="34" charset="-128"/>
                <a:ea typeface="Yu Gothic UI" panose="020B0500000000000000" pitchFamily="34" charset="-128"/>
                <a:sym typeface="Wingdings" panose="05000000000000000000" pitchFamily="2" charset="2"/>
              </a:rPr>
              <a:t>): point, lines, polygons </a:t>
            </a:r>
          </a:p>
        </p:txBody>
      </p:sp>
      <p:sp>
        <p:nvSpPr>
          <p:cNvPr id="8" name="Rectangle 7"/>
          <p:cNvSpPr/>
          <p:nvPr/>
        </p:nvSpPr>
        <p:spPr>
          <a:xfrm>
            <a:off x="6624054" y="1681400"/>
            <a:ext cx="4289139" cy="861774"/>
          </a:xfrm>
          <a:prstGeom prst="rect">
            <a:avLst/>
          </a:prstGeom>
        </p:spPr>
        <p:txBody>
          <a:bodyPr wrap="square">
            <a:spAutoFit/>
          </a:bodyPr>
          <a:lstStyle/>
          <a:p>
            <a:r>
              <a:rPr lang="en-GB" sz="2800" b="1" dirty="0">
                <a:solidFill>
                  <a:schemeClr val="bg1"/>
                </a:solidFill>
                <a:latin typeface="Yu Gothic UI" panose="020B0500000000000000" pitchFamily="34" charset="-128"/>
                <a:ea typeface="Yu Gothic UI" panose="020B0500000000000000" pitchFamily="34" charset="-128"/>
                <a:sym typeface="Wingdings" panose="05000000000000000000" pitchFamily="2" charset="2"/>
              </a:rPr>
              <a:t>2. Raster Data Model</a:t>
            </a:r>
          </a:p>
          <a:p>
            <a:r>
              <a:rPr lang="en-GB" sz="2200" dirty="0">
                <a:solidFill>
                  <a:schemeClr val="bg1"/>
                </a:solidFill>
                <a:latin typeface="Yu Gothic UI" panose="020B0500000000000000" pitchFamily="34" charset="-128"/>
                <a:ea typeface="Yu Gothic UI" panose="020B0500000000000000" pitchFamily="34" charset="-128"/>
                <a:sym typeface="Wingdings" panose="05000000000000000000" pitchFamily="2" charset="2"/>
              </a:rPr>
              <a:t>. tiff, .</a:t>
            </a:r>
            <a:r>
              <a:rPr lang="en-GB" sz="2200" dirty="0" err="1">
                <a:solidFill>
                  <a:schemeClr val="bg1"/>
                </a:solidFill>
                <a:latin typeface="Yu Gothic UI" panose="020B0500000000000000" pitchFamily="34" charset="-128"/>
                <a:ea typeface="Yu Gothic UI" panose="020B0500000000000000" pitchFamily="34" charset="-128"/>
                <a:sym typeface="Wingdings" panose="05000000000000000000" pitchFamily="2" charset="2"/>
              </a:rPr>
              <a:t>img</a:t>
            </a:r>
            <a:r>
              <a:rPr lang="en-GB" sz="2200" dirty="0">
                <a:solidFill>
                  <a:schemeClr val="bg1"/>
                </a:solidFill>
                <a:latin typeface="Yu Gothic UI" panose="020B0500000000000000" pitchFamily="34" charset="-128"/>
                <a:ea typeface="Yu Gothic UI" panose="020B0500000000000000" pitchFamily="34" charset="-128"/>
                <a:sym typeface="Wingdings" panose="05000000000000000000" pitchFamily="2" charset="2"/>
              </a:rPr>
              <a:t>., .</a:t>
            </a:r>
            <a:r>
              <a:rPr lang="en-GB" sz="2200" dirty="0" err="1">
                <a:solidFill>
                  <a:schemeClr val="bg1"/>
                </a:solidFill>
                <a:latin typeface="Yu Gothic UI" panose="020B0500000000000000" pitchFamily="34" charset="-128"/>
                <a:ea typeface="Yu Gothic UI" panose="020B0500000000000000" pitchFamily="34" charset="-128"/>
                <a:sym typeface="Wingdings" panose="05000000000000000000" pitchFamily="2" charset="2"/>
              </a:rPr>
              <a:t>asc</a:t>
            </a:r>
            <a:r>
              <a:rPr lang="en-GB" sz="2200" dirty="0">
                <a:solidFill>
                  <a:schemeClr val="bg1"/>
                </a:solidFill>
                <a:latin typeface="Yu Gothic UI" panose="020B0500000000000000" pitchFamily="34" charset="-128"/>
                <a:ea typeface="Yu Gothic UI" panose="020B0500000000000000" pitchFamily="34" charset="-128"/>
                <a:sym typeface="Wingdings" panose="05000000000000000000" pitchFamily="2" charset="2"/>
              </a:rPr>
              <a:t> </a:t>
            </a:r>
          </a:p>
        </p:txBody>
      </p:sp>
      <p:sp>
        <p:nvSpPr>
          <p:cNvPr id="9" name="Rectangle 8"/>
          <p:cNvSpPr/>
          <p:nvPr/>
        </p:nvSpPr>
        <p:spPr>
          <a:xfrm>
            <a:off x="384242" y="3244587"/>
            <a:ext cx="5431277" cy="2862322"/>
          </a:xfrm>
          <a:prstGeom prst="rect">
            <a:avLst/>
          </a:prstGeom>
        </p:spPr>
        <p:txBody>
          <a:bodyPr wrap="square">
            <a:spAutoFit/>
          </a:bodyPr>
          <a:lstStyle/>
          <a:p>
            <a:pPr marL="342900" indent="-342900">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sym typeface="Wingdings" panose="05000000000000000000" pitchFamily="2" charset="2"/>
              </a:rPr>
              <a:t>Composed of points (or nodes) that have exact location in space</a:t>
            </a:r>
          </a:p>
          <a:p>
            <a:pPr marL="342900" indent="-342900">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sym typeface="Wingdings" panose="05000000000000000000" pitchFamily="2" charset="2"/>
              </a:rPr>
              <a:t>Points can be singular or can be connected to form polylines or polygons</a:t>
            </a:r>
          </a:p>
          <a:p>
            <a:pPr marL="342900" indent="-342900">
              <a:buFont typeface="Arial" panose="020B0604020202020204" pitchFamily="34" charset="0"/>
              <a:buChar char="•"/>
            </a:pPr>
            <a:r>
              <a:rPr lang="en-US" sz="2000" dirty="0">
                <a:latin typeface="Yu Gothic UI" panose="020B0500000000000000" pitchFamily="34" charset="-128"/>
                <a:ea typeface="Yu Gothic UI" panose="020B0500000000000000" pitchFamily="34" charset="-128"/>
                <a:sym typeface="Wingdings" panose="05000000000000000000" pitchFamily="2" charset="2"/>
              </a:rPr>
              <a:t>Vector data uses sets of coordinates and associated attribute data to define discrete objects</a:t>
            </a:r>
          </a:p>
          <a:p>
            <a:pPr marL="342900" indent="-342900">
              <a:buFont typeface="Arial" panose="020B0604020202020204" pitchFamily="34" charset="0"/>
              <a:buChar char="•"/>
            </a:pPr>
            <a:r>
              <a:rPr lang="en-US" sz="2000" dirty="0">
                <a:latin typeface="Yu Gothic UI" panose="020B0500000000000000" pitchFamily="34" charset="-128"/>
                <a:ea typeface="Yu Gothic UI" panose="020B0500000000000000" pitchFamily="34" charset="-128"/>
                <a:sym typeface="Wingdings" panose="05000000000000000000" pitchFamily="2" charset="2"/>
              </a:rPr>
              <a:t>Vectors will not distort or pixelate, no matter how far we are zoomed in</a:t>
            </a:r>
            <a:endParaRPr lang="en-GB" sz="2000" dirty="0">
              <a:latin typeface="Yu Gothic UI" panose="020B0500000000000000" pitchFamily="34" charset="-128"/>
              <a:ea typeface="Yu Gothic UI" panose="020B0500000000000000" pitchFamily="34" charset="-128"/>
              <a:sym typeface="Wingdings" panose="05000000000000000000" pitchFamily="2" charset="2"/>
            </a:endParaRPr>
          </a:p>
        </p:txBody>
      </p:sp>
      <p:sp>
        <p:nvSpPr>
          <p:cNvPr id="5" name="Rectangle 4"/>
          <p:cNvSpPr/>
          <p:nvPr/>
        </p:nvSpPr>
        <p:spPr>
          <a:xfrm>
            <a:off x="3445028" y="2763036"/>
            <a:ext cx="5827236" cy="369332"/>
          </a:xfrm>
          <a:prstGeom prst="rect">
            <a:avLst/>
          </a:prstGeom>
        </p:spPr>
        <p:txBody>
          <a:bodyPr wrap="none">
            <a:spAutoFit/>
          </a:bodyPr>
          <a:lstStyle/>
          <a:p>
            <a:r>
              <a:rPr lang="en-US" b="1" dirty="0">
                <a:solidFill>
                  <a:srgbClr val="FFFFFF"/>
                </a:solidFill>
                <a:latin typeface="Yu Gothic UI" panose="020B0500000000000000" pitchFamily="34" charset="-128"/>
                <a:ea typeface="Yu Gothic UI" panose="020B0500000000000000" pitchFamily="34" charset="-128"/>
              </a:rPr>
              <a:t>Some key differences between the two data models</a:t>
            </a:r>
            <a:endParaRPr lang="nb-NO" dirty="0">
              <a:latin typeface="Yu Gothic UI" panose="020B0500000000000000" pitchFamily="34" charset="-128"/>
              <a:ea typeface="Yu Gothic UI" panose="020B0500000000000000" pitchFamily="34" charset="-128"/>
            </a:endParaRPr>
          </a:p>
        </p:txBody>
      </p:sp>
      <p:sp>
        <p:nvSpPr>
          <p:cNvPr id="10" name="Down Arrow 9"/>
          <p:cNvSpPr/>
          <p:nvPr/>
        </p:nvSpPr>
        <p:spPr>
          <a:xfrm>
            <a:off x="2743200" y="2763036"/>
            <a:ext cx="505654" cy="481551"/>
          </a:xfrm>
          <a:prstGeom prst="downArrow">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Down Arrow 11"/>
          <p:cNvSpPr/>
          <p:nvPr/>
        </p:nvSpPr>
        <p:spPr>
          <a:xfrm>
            <a:off x="9076090" y="2732774"/>
            <a:ext cx="505654" cy="481551"/>
          </a:xfrm>
          <a:prstGeom prst="downArrow">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12966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Aggregation</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4" name="Rectangle 3"/>
          <p:cNvSpPr/>
          <p:nvPr/>
        </p:nvSpPr>
        <p:spPr>
          <a:xfrm>
            <a:off x="630621" y="1252832"/>
            <a:ext cx="11645199" cy="2308324"/>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b="1" dirty="0">
                <a:solidFill>
                  <a:prstClr val="black"/>
                </a:solidFill>
                <a:latin typeface="Yu Gothic UI" panose="020B0500000000000000" pitchFamily="34" charset="-128"/>
                <a:ea typeface="Yu Gothic UI" panose="020B0500000000000000" pitchFamily="34" charset="-128"/>
              </a:rPr>
              <a:t>Dissolve operation</a:t>
            </a:r>
            <a:r>
              <a:rPr lang="en-US" altLang="nb-NO" sz="3200" dirty="0">
                <a:solidFill>
                  <a:prstClr val="black"/>
                </a:solidFill>
                <a:latin typeface="Yu Gothic UI" panose="020B0500000000000000" pitchFamily="34" charset="-128"/>
                <a:ea typeface="Yu Gothic UI" panose="020B0500000000000000" pitchFamily="34" charset="-128"/>
              </a:rPr>
              <a:t>:</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 dissolve function aggregate neighboring polygons with the same attribute value (the borders between them are dissolved)</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Change in geometry based on common attribute values</a:t>
            </a:r>
          </a:p>
          <a:p>
            <a:pPr marL="893763" lvl="1" indent="-350838">
              <a:lnSpc>
                <a:spcPct val="100000"/>
              </a:lnSpc>
              <a:spcBef>
                <a:spcPts val="0"/>
              </a:spcBef>
              <a:buFont typeface="Segoe UI" panose="020B0502040204020203" pitchFamily="34" charset="0"/>
              <a:buChar char="–"/>
            </a:pPr>
            <a:endParaRPr lang="en-US" altLang="nb-NO" sz="2800" dirty="0">
              <a:solidFill>
                <a:prstClr val="black"/>
              </a:solidFill>
              <a:latin typeface="Yu Gothic UI" panose="020B0500000000000000" pitchFamily="34" charset="-128"/>
              <a:ea typeface="Yu Gothic UI" panose="020B0500000000000000" pitchFamily="34" charset="-128"/>
            </a:endParaRPr>
          </a:p>
        </p:txBody>
      </p:sp>
      <p:grpSp>
        <p:nvGrpSpPr>
          <p:cNvPr id="14" name="Group 13"/>
          <p:cNvGrpSpPr/>
          <p:nvPr/>
        </p:nvGrpSpPr>
        <p:grpSpPr>
          <a:xfrm>
            <a:off x="1531620" y="3233928"/>
            <a:ext cx="10315575" cy="3123385"/>
            <a:chOff x="1531620" y="3291078"/>
            <a:chExt cx="10315575" cy="3123385"/>
          </a:xfrm>
        </p:grpSpPr>
        <p:sp>
          <p:nvSpPr>
            <p:cNvPr id="13" name="Rectangle 12"/>
            <p:cNvSpPr/>
            <p:nvPr/>
          </p:nvSpPr>
          <p:spPr>
            <a:xfrm>
              <a:off x="1531620" y="3291079"/>
              <a:ext cx="9886950" cy="3123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1" name="Picture 13" descr="dissol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658" y="3291078"/>
              <a:ext cx="8290862" cy="2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9"/>
            <p:cNvSpPr txBox="1">
              <a:spLocks noChangeArrowheads="1"/>
            </p:cNvSpPr>
            <p:nvPr/>
          </p:nvSpPr>
          <p:spPr bwMode="auto">
            <a:xfrm>
              <a:off x="4441541" y="5952797"/>
              <a:ext cx="7405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nb-NO" i="1" dirty="0">
                  <a:solidFill>
                    <a:schemeClr val="tx1">
                      <a:lumMod val="50000"/>
                      <a:lumOff val="50000"/>
                    </a:schemeClr>
                  </a:solidFill>
                  <a:latin typeface="Yu Gothic UI" panose="020B0500000000000000" pitchFamily="34" charset="-128"/>
                  <a:ea typeface="Yu Gothic UI" panose="020B0500000000000000" pitchFamily="34" charset="-128"/>
                </a:rPr>
                <a:t>Example: simplifies datasets after a reclassification</a:t>
              </a:r>
            </a:p>
          </p:txBody>
        </p:sp>
      </p:grpSp>
    </p:spTree>
    <p:extLst>
      <p:ext uri="{BB962C8B-B14F-4D97-AF65-F5344CB8AC3E}">
        <p14:creationId xmlns:p14="http://schemas.microsoft.com/office/powerpoint/2010/main" val="559290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Types of analysis</a:t>
            </a:r>
            <a:endParaRPr lang="nb-NO" sz="4400" b="1" dirty="0">
              <a:solidFill>
                <a:srgbClr val="1F7F79"/>
              </a:solidFill>
              <a:latin typeface="Yu Gothic UI" panose="020B0500000000000000" pitchFamily="34" charset="-128"/>
              <a:ea typeface="Yu Gothic UI" panose="020B0500000000000000" pitchFamily="34" charset="-128"/>
            </a:endParaRPr>
          </a:p>
        </p:txBody>
      </p:sp>
      <p:sp>
        <p:nvSpPr>
          <p:cNvPr id="5" name="Rectangle 4"/>
          <p:cNvSpPr/>
          <p:nvPr/>
        </p:nvSpPr>
        <p:spPr>
          <a:xfrm>
            <a:off x="630621" y="1244668"/>
            <a:ext cx="11561379" cy="3785652"/>
          </a:xfrm>
          <a:prstGeom prst="rect">
            <a:avLst/>
          </a:prstGeom>
        </p:spPr>
        <p:txBody>
          <a:bodyPr wrap="square">
            <a:spAutoFit/>
          </a:bodyPr>
          <a:lstStyle/>
          <a:p>
            <a:pPr marL="542925" lvl="0" indent="-542925">
              <a:buClr>
                <a:srgbClr val="1F7F79"/>
              </a:buClr>
              <a:buFont typeface="Segoe UI" panose="020B0502040204020203" pitchFamily="34" charset="0"/>
              <a:buChar char="⃣"/>
            </a:pPr>
            <a:r>
              <a:rPr lang="en-US" altLang="nb-NO" sz="3200" dirty="0">
                <a:solidFill>
                  <a:srgbClr val="FF0000"/>
                </a:solidFill>
                <a:latin typeface="Yu Gothic UI" panose="020B0500000000000000" pitchFamily="34" charset="-128"/>
                <a:ea typeface="Yu Gothic UI" panose="020B0500000000000000" pitchFamily="34" charset="-128"/>
              </a:rPr>
              <a:t>Attribute operations</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Query </a:t>
            </a:r>
            <a:r>
              <a:rPr lang="en-US" altLang="nb-NO" sz="2800" dirty="0">
                <a:latin typeface="Yu Gothic UI" panose="020B0500000000000000" pitchFamily="34" charset="-128"/>
                <a:ea typeface="Yu Gothic UI" panose="020B0500000000000000" pitchFamily="34" charset="-128"/>
              </a:rPr>
              <a:t>/ selection</a:t>
            </a:r>
          </a:p>
          <a:p>
            <a:pPr marL="1457325" lvl="2" indent="-4572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based on attribute </a:t>
            </a:r>
          </a:p>
          <a:p>
            <a:pPr marL="1457325" lvl="2" indent="-4572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based on location</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Aggregation: </a:t>
            </a:r>
          </a:p>
          <a:p>
            <a:pPr marL="1457325" lvl="2" indent="-457200">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reclassification </a:t>
            </a:r>
          </a:p>
          <a:p>
            <a:pPr marL="1457325" lvl="2" indent="-457200">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removal of common boundaries</a:t>
            </a:r>
          </a:p>
          <a:p>
            <a:pPr marL="893763" lvl="1" indent="-350838">
              <a:lnSpc>
                <a:spcPct val="100000"/>
              </a:lnSpc>
              <a:spcBef>
                <a:spcPts val="0"/>
              </a:spcBef>
              <a:buFont typeface="Segoe UI" panose="020B0502040204020203" pitchFamily="34" charset="0"/>
              <a:buChar char="–"/>
            </a:pPr>
            <a:r>
              <a:rPr lang="en-US" altLang="nb-NO" sz="2800" dirty="0">
                <a:solidFill>
                  <a:srgbClr val="FF0000"/>
                </a:solidFill>
                <a:latin typeface="Yu Gothic UI" panose="020B0500000000000000" pitchFamily="34" charset="-128"/>
                <a:ea typeface="Yu Gothic UI" panose="020B0500000000000000" pitchFamily="34" charset="-128"/>
              </a:rPr>
              <a:t>Overlay: union, clipping and intersect</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Statistical operations (classification, regression, etc.)</a:t>
            </a:r>
          </a:p>
        </p:txBody>
      </p:sp>
    </p:spTree>
    <p:extLst>
      <p:ext uri="{BB962C8B-B14F-4D97-AF65-F5344CB8AC3E}">
        <p14:creationId xmlns:p14="http://schemas.microsoft.com/office/powerpoint/2010/main" val="214176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5">
                                            <p:txEl>
                                              <p:pRg st="0" end="0"/>
                                            </p:txEl>
                                          </p:spTgt>
                                        </p:tgtEl>
                                        <p:attrNameLst>
                                          <p:attrName>style.opacity</p:attrName>
                                        </p:attrNameLst>
                                      </p:cBhvr>
                                      <p:to>
                                        <p:strVal val="0.5"/>
                                      </p:to>
                                    </p:set>
                                    <p:animEffect filter="image" prLst="opacity: 0.5">
                                      <p:cBhvr rctx="IE">
                                        <p:cTn id="7" dur="indefinite"/>
                                        <p:tgtEl>
                                          <p:spTgt spid="5">
                                            <p:txEl>
                                              <p:pRg st="0" end="0"/>
                                            </p:txEl>
                                          </p:spTgt>
                                        </p:tgtEl>
                                      </p:cBhvr>
                                    </p:animEffect>
                                  </p:childTnLst>
                                </p:cTn>
                              </p:par>
                              <p:par>
                                <p:cTn id="8" presetID="9" presetClass="emph" presetSubtype="0" nodeType="withEffect">
                                  <p:stCondLst>
                                    <p:cond delay="0"/>
                                  </p:stCondLst>
                                  <p:childTnLst>
                                    <p:set>
                                      <p:cBhvr>
                                        <p:cTn id="9" dur="indefinite"/>
                                        <p:tgtEl>
                                          <p:spTgt spid="5">
                                            <p:txEl>
                                              <p:pRg st="1" end="1"/>
                                            </p:txEl>
                                          </p:spTgt>
                                        </p:tgtEl>
                                        <p:attrNameLst>
                                          <p:attrName>style.opacity</p:attrName>
                                        </p:attrNameLst>
                                      </p:cBhvr>
                                      <p:to>
                                        <p:strVal val="0.5"/>
                                      </p:to>
                                    </p:set>
                                    <p:animEffect filter="image" prLst="opacity: 0.5">
                                      <p:cBhvr rctx="IE">
                                        <p:cTn id="10" dur="indefinite"/>
                                        <p:tgtEl>
                                          <p:spTgt spid="5">
                                            <p:txEl>
                                              <p:pRg st="1" end="1"/>
                                            </p:txEl>
                                          </p:spTgt>
                                        </p:tgtEl>
                                      </p:cBhvr>
                                    </p:animEffect>
                                  </p:childTnLst>
                                </p:cTn>
                              </p:par>
                              <p:par>
                                <p:cTn id="11" presetID="9" presetClass="emph" presetSubtype="0" nodeType="withEffect">
                                  <p:stCondLst>
                                    <p:cond delay="0"/>
                                  </p:stCondLst>
                                  <p:childTnLst>
                                    <p:set>
                                      <p:cBhvr>
                                        <p:cTn id="12" dur="indefinite"/>
                                        <p:tgtEl>
                                          <p:spTgt spid="5">
                                            <p:txEl>
                                              <p:pRg st="2" end="2"/>
                                            </p:txEl>
                                          </p:spTgt>
                                        </p:tgtEl>
                                        <p:attrNameLst>
                                          <p:attrName>style.opacity</p:attrName>
                                        </p:attrNameLst>
                                      </p:cBhvr>
                                      <p:to>
                                        <p:strVal val="0.5"/>
                                      </p:to>
                                    </p:set>
                                    <p:animEffect filter="image" prLst="opacity: 0.5">
                                      <p:cBhvr rctx="IE">
                                        <p:cTn id="13" dur="indefinite"/>
                                        <p:tgtEl>
                                          <p:spTgt spid="5">
                                            <p:txEl>
                                              <p:pRg st="2" end="2"/>
                                            </p:txEl>
                                          </p:spTgt>
                                        </p:tgtEl>
                                      </p:cBhvr>
                                    </p:animEffect>
                                  </p:childTnLst>
                                </p:cTn>
                              </p:par>
                              <p:par>
                                <p:cTn id="14" presetID="9" presetClass="emph" presetSubtype="0" nodeType="withEffect">
                                  <p:stCondLst>
                                    <p:cond delay="0"/>
                                  </p:stCondLst>
                                  <p:childTnLst>
                                    <p:set>
                                      <p:cBhvr>
                                        <p:cTn id="15" dur="indefinite"/>
                                        <p:tgtEl>
                                          <p:spTgt spid="5">
                                            <p:txEl>
                                              <p:pRg st="3" end="3"/>
                                            </p:txEl>
                                          </p:spTgt>
                                        </p:tgtEl>
                                        <p:attrNameLst>
                                          <p:attrName>style.opacity</p:attrName>
                                        </p:attrNameLst>
                                      </p:cBhvr>
                                      <p:to>
                                        <p:strVal val="0.5"/>
                                      </p:to>
                                    </p:set>
                                    <p:animEffect filter="image" prLst="opacity: 0.5">
                                      <p:cBhvr rctx="IE">
                                        <p:cTn id="16" dur="indefinite"/>
                                        <p:tgtEl>
                                          <p:spTgt spid="5">
                                            <p:txEl>
                                              <p:pRg st="3" end="3"/>
                                            </p:txEl>
                                          </p:spTgt>
                                        </p:tgtEl>
                                      </p:cBhvr>
                                    </p:animEffect>
                                  </p:childTnLst>
                                </p:cTn>
                              </p:par>
                              <p:par>
                                <p:cTn id="17" presetID="9" presetClass="emph" presetSubtype="0" nodeType="withEffect">
                                  <p:stCondLst>
                                    <p:cond delay="0"/>
                                  </p:stCondLst>
                                  <p:childTnLst>
                                    <p:set>
                                      <p:cBhvr>
                                        <p:cTn id="18" dur="indefinite"/>
                                        <p:tgtEl>
                                          <p:spTgt spid="5">
                                            <p:txEl>
                                              <p:pRg st="4" end="4"/>
                                            </p:txEl>
                                          </p:spTgt>
                                        </p:tgtEl>
                                        <p:attrNameLst>
                                          <p:attrName>style.opacity</p:attrName>
                                        </p:attrNameLst>
                                      </p:cBhvr>
                                      <p:to>
                                        <p:strVal val="0.5"/>
                                      </p:to>
                                    </p:set>
                                    <p:animEffect filter="image" prLst="opacity: 0.5">
                                      <p:cBhvr rctx="IE">
                                        <p:cTn id="19" dur="indefinite"/>
                                        <p:tgtEl>
                                          <p:spTgt spid="5">
                                            <p:txEl>
                                              <p:pRg st="4" end="4"/>
                                            </p:txEl>
                                          </p:spTgt>
                                        </p:tgtEl>
                                      </p:cBhvr>
                                    </p:animEffect>
                                  </p:childTnLst>
                                </p:cTn>
                              </p:par>
                              <p:par>
                                <p:cTn id="20" presetID="9" presetClass="emph" presetSubtype="0" nodeType="withEffect">
                                  <p:stCondLst>
                                    <p:cond delay="0"/>
                                  </p:stCondLst>
                                  <p:childTnLst>
                                    <p:set>
                                      <p:cBhvr>
                                        <p:cTn id="21" dur="indefinite"/>
                                        <p:tgtEl>
                                          <p:spTgt spid="5">
                                            <p:txEl>
                                              <p:pRg st="5" end="5"/>
                                            </p:txEl>
                                          </p:spTgt>
                                        </p:tgtEl>
                                        <p:attrNameLst>
                                          <p:attrName>style.opacity</p:attrName>
                                        </p:attrNameLst>
                                      </p:cBhvr>
                                      <p:to>
                                        <p:strVal val="0.5"/>
                                      </p:to>
                                    </p:set>
                                    <p:animEffect filter="image" prLst="opacity: 0.5">
                                      <p:cBhvr rctx="IE">
                                        <p:cTn id="22" dur="indefinite"/>
                                        <p:tgtEl>
                                          <p:spTgt spid="5">
                                            <p:txEl>
                                              <p:pRg st="5" end="5"/>
                                            </p:txEl>
                                          </p:spTgt>
                                        </p:tgtEl>
                                      </p:cBhvr>
                                    </p:animEffect>
                                  </p:childTnLst>
                                </p:cTn>
                              </p:par>
                              <p:par>
                                <p:cTn id="23" presetID="9" presetClass="emph" presetSubtype="0" nodeType="withEffect">
                                  <p:stCondLst>
                                    <p:cond delay="0"/>
                                  </p:stCondLst>
                                  <p:childTnLst>
                                    <p:set>
                                      <p:cBhvr>
                                        <p:cTn id="24" dur="indefinite"/>
                                        <p:tgtEl>
                                          <p:spTgt spid="5">
                                            <p:txEl>
                                              <p:pRg st="6" end="6"/>
                                            </p:txEl>
                                          </p:spTgt>
                                        </p:tgtEl>
                                        <p:attrNameLst>
                                          <p:attrName>style.opacity</p:attrName>
                                        </p:attrNameLst>
                                      </p:cBhvr>
                                      <p:to>
                                        <p:strVal val="0.5"/>
                                      </p:to>
                                    </p:set>
                                    <p:animEffect filter="image" prLst="opacity: 0.5">
                                      <p:cBhvr rctx="IE">
                                        <p:cTn id="25" dur="indefinite"/>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7" name="Rectangle 6"/>
          <p:cNvSpPr/>
          <p:nvPr/>
        </p:nvSpPr>
        <p:spPr>
          <a:xfrm>
            <a:off x="630621" y="1252832"/>
            <a:ext cx="10982259" cy="954107"/>
          </a:xfrm>
          <a:prstGeom prst="rect">
            <a:avLst/>
          </a:prstGeom>
        </p:spPr>
        <p:txBody>
          <a:bodyPr wrap="square">
            <a:spAutoFit/>
          </a:bodyPr>
          <a:lstStyle/>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Combine multiple layers of data into a new layer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Properties are passed on and a new topology is formed</a:t>
            </a:r>
          </a:p>
        </p:txBody>
      </p:sp>
      <p:grpSp>
        <p:nvGrpSpPr>
          <p:cNvPr id="4" name="Group 3"/>
          <p:cNvGrpSpPr/>
          <p:nvPr/>
        </p:nvGrpSpPr>
        <p:grpSpPr>
          <a:xfrm>
            <a:off x="2042160" y="2610719"/>
            <a:ext cx="8308848" cy="2356497"/>
            <a:chOff x="2042160" y="2610719"/>
            <a:chExt cx="8308848" cy="2356497"/>
          </a:xfrm>
        </p:grpSpPr>
        <p:sp>
          <p:nvSpPr>
            <p:cNvPr id="14" name="Rounded Rectangle 13"/>
            <p:cNvSpPr/>
            <p:nvPr/>
          </p:nvSpPr>
          <p:spPr>
            <a:xfrm>
              <a:off x="2379212" y="2610719"/>
              <a:ext cx="7633468" cy="2246769"/>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Rectangle 1"/>
            <p:cNvSpPr/>
            <p:nvPr/>
          </p:nvSpPr>
          <p:spPr>
            <a:xfrm>
              <a:off x="2042160" y="2720447"/>
              <a:ext cx="8308848" cy="2246769"/>
            </a:xfrm>
            <a:prstGeom prst="rect">
              <a:avLst/>
            </a:prstGeom>
          </p:spPr>
          <p:txBody>
            <a:bodyPr wrap="square">
              <a:spAutoFit/>
            </a:bodyPr>
            <a:lstStyle/>
            <a:p>
              <a:pPr algn="ctr"/>
              <a:r>
                <a:rPr lang="en-US" sz="2800" b="1" dirty="0">
                  <a:latin typeface="Yu Gothic UI" panose="020B0500000000000000" pitchFamily="34" charset="-128"/>
                  <a:ea typeface="Yu Gothic UI" panose="020B0500000000000000" pitchFamily="34" charset="-128"/>
                </a:rPr>
                <a:t>Definition: </a:t>
              </a:r>
              <a:r>
                <a:rPr lang="en-US" sz="2800" dirty="0">
                  <a:latin typeface="Yu Gothic UI" panose="020B0500000000000000" pitchFamily="34" charset="-128"/>
                  <a:ea typeface="Yu Gothic UI" panose="020B0500000000000000" pitchFamily="34" charset="-128"/>
                </a:rPr>
                <a:t>Overlay is a GIS operation that superimposes multiple data sets (representing different themes) together for the purpose of identifying relationships between them.</a:t>
              </a:r>
            </a:p>
            <a:p>
              <a:pPr algn="ctr"/>
              <a:endParaRPr lang="nb-NO" sz="2800" dirty="0">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403093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90997" y="2392154"/>
            <a:ext cx="7224831" cy="3990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7" name="Rectangle 6"/>
          <p:cNvSpPr/>
          <p:nvPr/>
        </p:nvSpPr>
        <p:spPr>
          <a:xfrm>
            <a:off x="630621" y="1252832"/>
            <a:ext cx="10982259" cy="954107"/>
          </a:xfrm>
          <a:prstGeom prst="rect">
            <a:avLst/>
          </a:prstGeom>
        </p:spPr>
        <p:txBody>
          <a:bodyPr wrap="square">
            <a:spAutoFit/>
          </a:bodyPr>
          <a:lstStyle/>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Combine multiple layers of data into a new layer</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Properties are passed on and a new topology is formed</a:t>
            </a:r>
          </a:p>
        </p:txBody>
      </p:sp>
      <p:pic>
        <p:nvPicPr>
          <p:cNvPr id="8" name="Picture 4" descr="ai-over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997" y="2804496"/>
            <a:ext cx="6341677" cy="355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8276853" y="2742030"/>
            <a:ext cx="10199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nb-NO" altLang="nb-NO" sz="1800">
                <a:latin typeface="Yu Gothic UI" panose="020B0500000000000000" pitchFamily="34" charset="-128"/>
                <a:ea typeface="Yu Gothic UI" panose="020B0500000000000000" pitchFamily="34" charset="-128"/>
              </a:rPr>
              <a:t>Lag 1</a:t>
            </a:r>
          </a:p>
        </p:txBody>
      </p:sp>
      <p:sp>
        <p:nvSpPr>
          <p:cNvPr id="10" name="Text Box 7"/>
          <p:cNvSpPr txBox="1">
            <a:spLocks noChangeArrowheads="1"/>
          </p:cNvSpPr>
          <p:nvPr/>
        </p:nvSpPr>
        <p:spPr bwMode="auto">
          <a:xfrm>
            <a:off x="8295904" y="3940591"/>
            <a:ext cx="10199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nb-NO" altLang="nb-NO" sz="1800">
                <a:latin typeface="Yu Gothic UI" panose="020B0500000000000000" pitchFamily="34" charset="-128"/>
                <a:ea typeface="Yu Gothic UI" panose="020B0500000000000000" pitchFamily="34" charset="-128"/>
              </a:rPr>
              <a:t>Lag 2</a:t>
            </a:r>
          </a:p>
        </p:txBody>
      </p:sp>
      <p:sp>
        <p:nvSpPr>
          <p:cNvPr id="11" name="Text Box 8"/>
          <p:cNvSpPr txBox="1">
            <a:spLocks noChangeArrowheads="1"/>
          </p:cNvSpPr>
          <p:nvPr/>
        </p:nvSpPr>
        <p:spPr bwMode="auto">
          <a:xfrm>
            <a:off x="8295903" y="5093116"/>
            <a:ext cx="13295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nb-NO" altLang="nb-NO" sz="1800" dirty="0">
                <a:latin typeface="Yu Gothic UI" panose="020B0500000000000000" pitchFamily="34" charset="-128"/>
                <a:ea typeface="Yu Gothic UI" panose="020B0500000000000000" pitchFamily="34" charset="-128"/>
              </a:rPr>
              <a:t>Nytt lag</a:t>
            </a:r>
          </a:p>
        </p:txBody>
      </p:sp>
      <p:sp>
        <p:nvSpPr>
          <p:cNvPr id="12" name="Text Box 9"/>
          <p:cNvSpPr txBox="1">
            <a:spLocks noChangeArrowheads="1"/>
          </p:cNvSpPr>
          <p:nvPr/>
        </p:nvSpPr>
        <p:spPr bwMode="auto">
          <a:xfrm>
            <a:off x="6483610" y="2444134"/>
            <a:ext cx="8740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nb-NO" altLang="nb-NO" sz="1800">
                <a:latin typeface="Yu Gothic UI" panose="020B0500000000000000" pitchFamily="34" charset="-128"/>
                <a:ea typeface="Yu Gothic UI" panose="020B0500000000000000" pitchFamily="34" charset="-128"/>
              </a:rPr>
              <a:t>Vektor</a:t>
            </a:r>
          </a:p>
        </p:txBody>
      </p:sp>
      <p:sp>
        <p:nvSpPr>
          <p:cNvPr id="13" name="Text Box 10"/>
          <p:cNvSpPr txBox="1">
            <a:spLocks noChangeArrowheads="1"/>
          </p:cNvSpPr>
          <p:nvPr/>
        </p:nvSpPr>
        <p:spPr bwMode="auto">
          <a:xfrm>
            <a:off x="3603884" y="2372698"/>
            <a:ext cx="8198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nb-NO" altLang="nb-NO" sz="1800">
                <a:latin typeface="Yu Gothic UI" panose="020B0500000000000000" pitchFamily="34" charset="-128"/>
                <a:ea typeface="Yu Gothic UI" panose="020B0500000000000000" pitchFamily="34" charset="-128"/>
              </a:rPr>
              <a:t>Raster</a:t>
            </a:r>
          </a:p>
        </p:txBody>
      </p:sp>
    </p:spTree>
    <p:extLst>
      <p:ext uri="{BB962C8B-B14F-4D97-AF65-F5344CB8AC3E}">
        <p14:creationId xmlns:p14="http://schemas.microsoft.com/office/powerpoint/2010/main" val="4288359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7" name="Rectangle 6"/>
          <p:cNvSpPr/>
          <p:nvPr/>
        </p:nvSpPr>
        <p:spPr>
          <a:xfrm>
            <a:off x="630621" y="1252832"/>
            <a:ext cx="10982259" cy="4401205"/>
          </a:xfrm>
          <a:prstGeom prst="rect">
            <a:avLst/>
          </a:prstGeom>
        </p:spPr>
        <p:txBody>
          <a:bodyPr wrap="square">
            <a:spAutoFit/>
          </a:bodyPr>
          <a:lstStyle/>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Combine different data layers to study contexts</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Create new objects with multiple properties / attributes</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Perform statistical analyses of combined layers</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Create new delimitations for the objects</a:t>
            </a:r>
          </a:p>
          <a:p>
            <a:pPr marL="893763" lvl="1" indent="-350838">
              <a:lnSpc>
                <a:spcPct val="100000"/>
              </a:lnSpc>
              <a:spcBef>
                <a:spcPts val="0"/>
              </a:spcBef>
              <a:buFont typeface="Segoe UI" panose="020B0502040204020203" pitchFamily="34" charset="0"/>
              <a:buChar char="–"/>
            </a:pPr>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2800" i="1" dirty="0">
                <a:solidFill>
                  <a:prstClr val="black"/>
                </a:solidFill>
                <a:latin typeface="Yu Gothic UI" panose="020B0500000000000000" pitchFamily="34" charset="-128"/>
                <a:ea typeface="Yu Gothic UI" panose="020B0500000000000000" pitchFamily="34" charset="-128"/>
              </a:rPr>
              <a:t>Examples:</a:t>
            </a:r>
          </a:p>
          <a:p>
            <a:pPr marL="1457325" lvl="2" indent="-457200">
              <a:buFont typeface="Arial" panose="020B0604020202020204"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Analyse connections between different layers</a:t>
            </a:r>
          </a:p>
          <a:p>
            <a:pPr marL="1457325" lvl="2" indent="-457200">
              <a:buFont typeface="Arial" panose="020B0604020202020204"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Suitability analysis of area for a given purpose</a:t>
            </a:r>
          </a:p>
          <a:p>
            <a:pPr marL="1457325" lvl="2" indent="-457200">
              <a:buFont typeface="Arial" panose="020B0604020202020204"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Mapping changes over different time (overlay maps from different times)</a:t>
            </a:r>
          </a:p>
        </p:txBody>
      </p:sp>
    </p:spTree>
    <p:extLst>
      <p:ext uri="{BB962C8B-B14F-4D97-AF65-F5344CB8AC3E}">
        <p14:creationId xmlns:p14="http://schemas.microsoft.com/office/powerpoint/2010/main" val="21345149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vector</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7" name="Rectangle 6"/>
          <p:cNvSpPr/>
          <p:nvPr/>
        </p:nvSpPr>
        <p:spPr>
          <a:xfrm>
            <a:off x="630621" y="1252832"/>
            <a:ext cx="11561379" cy="4031873"/>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To overlay, the input layers must:</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have consistent topology</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be in the same reference system</a:t>
            </a:r>
          </a:p>
          <a:p>
            <a:pPr marL="542925" indent="-542925">
              <a:buClr>
                <a:srgbClr val="1F7F79"/>
              </a:buClr>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 new layer inherits and combines all topology from the input layers:</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new and more complex topology</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Intersection between all lines and polygon is calculated -&gt; nodes</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New polygons become new objects that must have unique ID number</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The attribute tables can also be linked together</a:t>
            </a:r>
          </a:p>
          <a:p>
            <a:pPr marL="542925" lvl="0" indent="-542925">
              <a:buClr>
                <a:srgbClr val="1F7F79"/>
              </a:buClr>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Complex and heavy calculation in relation to raster</a:t>
            </a:r>
          </a:p>
        </p:txBody>
      </p:sp>
    </p:spTree>
    <p:extLst>
      <p:ext uri="{BB962C8B-B14F-4D97-AF65-F5344CB8AC3E}">
        <p14:creationId xmlns:p14="http://schemas.microsoft.com/office/powerpoint/2010/main" val="27771775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vector</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369451" y="1371152"/>
            <a:ext cx="6200383" cy="523220"/>
          </a:xfrm>
          <a:prstGeom prst="rect">
            <a:avLst/>
          </a:prstGeom>
        </p:spPr>
        <p:txBody>
          <a:bodyPr wrap="square">
            <a:spAutoFit/>
          </a:bodyPr>
          <a:lstStyle/>
          <a:p>
            <a:r>
              <a:rPr lang="en-US" sz="2800" i="1" dirty="0">
                <a:latin typeface="Yu Gothic UI" panose="020B0500000000000000" pitchFamily="34" charset="-128"/>
                <a:ea typeface="Yu Gothic UI" panose="020B0500000000000000" pitchFamily="34" charset="-128"/>
                <a:cs typeface="Segoe UI" panose="020B0502040204020203" pitchFamily="34" charset="0"/>
              </a:rPr>
              <a:t>Vector overlays: points-in-polygon</a:t>
            </a:r>
            <a:endParaRPr lang="nb-NO" sz="2800" i="1" dirty="0">
              <a:latin typeface="Yu Gothic UI" panose="020B0500000000000000" pitchFamily="34" charset="-128"/>
              <a:ea typeface="Yu Gothic UI" panose="020B0500000000000000" pitchFamily="34" charset="-128"/>
            </a:endParaRPr>
          </a:p>
        </p:txBody>
      </p:sp>
      <p:pic>
        <p:nvPicPr>
          <p:cNvPr id="6" name="Picture 2" descr="PE4607 Heywood28a.gif                                          0004189EBob’s HD                       B5E64ED0:"/>
          <p:cNvPicPr>
            <a:picLocks noChangeAspect="1" noChangeArrowheads="1"/>
          </p:cNvPicPr>
          <p:nvPr/>
        </p:nvPicPr>
        <p:blipFill rotWithShape="1">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l="3266" t="91696" r="40131" b="4555"/>
          <a:stretch>
            <a:fillRect/>
          </a:stretch>
        </p:blipFill>
        <p:spPr bwMode="auto">
          <a:xfrm>
            <a:off x="5252484" y="5004424"/>
            <a:ext cx="6634716"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PE4607 Heywood28a.gif                                          0004189EBob’s HD                       B5E64ED0:"/>
          <p:cNvPicPr>
            <a:picLocks noChangeAspect="1" noChangeArrowheads="1"/>
          </p:cNvPicPr>
          <p:nvPr/>
        </p:nvPicPr>
        <p:blipFill rotWithShape="1">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t="29242" b="36037"/>
          <a:stretch>
            <a:fillRect/>
          </a:stretch>
        </p:blipFill>
        <p:spPr bwMode="auto">
          <a:xfrm>
            <a:off x="0" y="2116896"/>
            <a:ext cx="11721320" cy="305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7670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E4607 Heywood28b.gif                                          0004189EBob’s HD                       B5E64ED0:"/>
          <p:cNvPicPr>
            <a:picLocks noChangeAspect="1" noChangeArrowheads="1"/>
          </p:cNvPicPr>
          <p:nvPr/>
        </p:nvPicPr>
        <p:blipFill rotWithShape="1">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t="31641" b="35764"/>
          <a:stretch>
            <a:fillRect/>
          </a:stretch>
        </p:blipFill>
        <p:spPr bwMode="auto">
          <a:xfrm>
            <a:off x="-19999" y="2285999"/>
            <a:ext cx="12432149" cy="3039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vector</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369451" y="5547741"/>
            <a:ext cx="10422596" cy="461665"/>
          </a:xfrm>
          <a:prstGeom prst="rect">
            <a:avLst/>
          </a:prstGeom>
        </p:spPr>
        <p:txBody>
          <a:bodyPr wrap="square">
            <a:spAutoFit/>
          </a:bodyPr>
          <a:lstStyle/>
          <a:p>
            <a:r>
              <a:rPr lang="en-US" sz="2400" i="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NOTE: Overlay builds topology! Example: find lines in polygon (content)</a:t>
            </a:r>
            <a:endParaRPr lang="nb-NO" sz="2400" i="1" dirty="0">
              <a:solidFill>
                <a:srgbClr val="FF0000"/>
              </a:solidFill>
              <a:latin typeface="Yu Gothic UI" panose="020B0500000000000000" pitchFamily="34" charset="-128"/>
              <a:ea typeface="Yu Gothic UI" panose="020B0500000000000000" pitchFamily="34" charset="-128"/>
            </a:endParaRPr>
          </a:p>
        </p:txBody>
      </p:sp>
      <p:sp>
        <p:nvSpPr>
          <p:cNvPr id="8" name="Rectangle 7"/>
          <p:cNvSpPr/>
          <p:nvPr/>
        </p:nvSpPr>
        <p:spPr>
          <a:xfrm>
            <a:off x="369451" y="1371152"/>
            <a:ext cx="6200383" cy="523220"/>
          </a:xfrm>
          <a:prstGeom prst="rect">
            <a:avLst/>
          </a:prstGeom>
        </p:spPr>
        <p:txBody>
          <a:bodyPr wrap="square">
            <a:spAutoFit/>
          </a:bodyPr>
          <a:lstStyle/>
          <a:p>
            <a:r>
              <a:rPr lang="en-US" sz="2800" i="1" dirty="0">
                <a:latin typeface="Yu Gothic UI" panose="020B0500000000000000" pitchFamily="34" charset="-128"/>
                <a:ea typeface="Yu Gothic UI" panose="020B0500000000000000" pitchFamily="34" charset="-128"/>
                <a:cs typeface="Segoe UI" panose="020B0502040204020203" pitchFamily="34" charset="0"/>
              </a:rPr>
              <a:t>Vector overlays: lines-in-polygon</a:t>
            </a:r>
            <a:endParaRPr lang="nb-NO" sz="2800" i="1" dirty="0">
              <a:latin typeface="Yu Gothic UI" panose="020B0500000000000000" pitchFamily="34" charset="-128"/>
              <a:ea typeface="Yu Gothic UI" panose="020B0500000000000000" pitchFamily="34" charset="-128"/>
            </a:endParaRPr>
          </a:p>
        </p:txBody>
      </p:sp>
      <p:pic>
        <p:nvPicPr>
          <p:cNvPr id="9" name="Picture 2" descr="PE4607 Heywood28a.gif                                          0004189EBob’s HD                       B5E64ED0:"/>
          <p:cNvPicPr>
            <a:picLocks noChangeAspect="1" noChangeArrowheads="1"/>
          </p:cNvPicPr>
          <p:nvPr/>
        </p:nvPicPr>
        <p:blipFill rotWithShape="1">
          <a:blip r:embed="rId5" r:link="rId6">
            <a:clrChange>
              <a:clrFrom>
                <a:srgbClr val="FFFFFF"/>
              </a:clrFrom>
              <a:clrTo>
                <a:srgbClr val="FFFFFF">
                  <a:alpha val="0"/>
                </a:srgbClr>
              </a:clrTo>
            </a:clrChange>
            <a:extLst>
              <a:ext uri="{28A0092B-C50C-407E-A947-70E740481C1C}">
                <a14:useLocalDpi xmlns:a14="http://schemas.microsoft.com/office/drawing/2010/main" val="0"/>
              </a:ext>
            </a:extLst>
          </a:blip>
          <a:srcRect l="3266" t="91696" r="40131" b="4555"/>
          <a:stretch>
            <a:fillRect/>
          </a:stretch>
        </p:blipFill>
        <p:spPr bwMode="auto">
          <a:xfrm>
            <a:off x="5252484" y="5004424"/>
            <a:ext cx="6634716"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735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16835" y="2014330"/>
            <a:ext cx="11423375" cy="4227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vector</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8" name="Rectangle 7"/>
          <p:cNvSpPr/>
          <p:nvPr/>
        </p:nvSpPr>
        <p:spPr>
          <a:xfrm>
            <a:off x="369451" y="1371152"/>
            <a:ext cx="6200383" cy="523220"/>
          </a:xfrm>
          <a:prstGeom prst="rect">
            <a:avLst/>
          </a:prstGeom>
        </p:spPr>
        <p:txBody>
          <a:bodyPr wrap="square">
            <a:spAutoFit/>
          </a:bodyPr>
          <a:lstStyle/>
          <a:p>
            <a:r>
              <a:rPr lang="en-US" sz="2800" i="1" dirty="0">
                <a:latin typeface="Yu Gothic UI" panose="020B0500000000000000" pitchFamily="34" charset="-128"/>
                <a:ea typeface="Yu Gothic UI" panose="020B0500000000000000" pitchFamily="34" charset="-128"/>
                <a:cs typeface="Segoe UI" panose="020B0502040204020203" pitchFamily="34" charset="0"/>
              </a:rPr>
              <a:t>Vector overlays: lines-in-polygon</a:t>
            </a:r>
            <a:endParaRPr lang="nb-NO" sz="2800" i="1" dirty="0">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54902"/>
          <a:stretch/>
        </p:blipFill>
        <p:spPr>
          <a:xfrm>
            <a:off x="3074504" y="2116896"/>
            <a:ext cx="3657600" cy="3940495"/>
          </a:xfrm>
          <a:prstGeom prst="rect">
            <a:avLst/>
          </a:prstGeom>
        </p:spPr>
      </p:pic>
      <p:sp>
        <p:nvSpPr>
          <p:cNvPr id="4" name="Rectangle 3"/>
          <p:cNvSpPr/>
          <p:nvPr/>
        </p:nvSpPr>
        <p:spPr>
          <a:xfrm>
            <a:off x="491887" y="4128052"/>
            <a:ext cx="3046444" cy="1938992"/>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Lines </a:t>
            </a:r>
            <a:r>
              <a:rPr lang="en-US" sz="2400" dirty="0">
                <a:latin typeface="Yu Gothic UI" panose="020B0500000000000000" pitchFamily="34" charset="-128"/>
                <a:ea typeface="Yu Gothic UI" panose="020B0500000000000000" pitchFamily="34" charset="-128"/>
                <a:sym typeface="Wingdings" panose="05000000000000000000" pitchFamily="2" charset="2"/>
              </a:rPr>
              <a:t> </a:t>
            </a:r>
            <a:r>
              <a:rPr lang="en-US" sz="2400" dirty="0">
                <a:latin typeface="Yu Gothic UI" panose="020B0500000000000000" pitchFamily="34" charset="-128"/>
                <a:ea typeface="Yu Gothic UI" panose="020B0500000000000000" pitchFamily="34" charset="-128"/>
              </a:rPr>
              <a:t>logging roads</a:t>
            </a:r>
          </a:p>
          <a:p>
            <a:endParaRPr lang="en-US" sz="2400" dirty="0">
              <a:latin typeface="Yu Gothic UI" panose="020B0500000000000000" pitchFamily="34" charset="-128"/>
              <a:ea typeface="Yu Gothic UI" panose="020B0500000000000000" pitchFamily="34" charset="-128"/>
            </a:endParaRPr>
          </a:p>
          <a:p>
            <a:r>
              <a:rPr lang="nb-NO" sz="2400" dirty="0">
                <a:latin typeface="Yu Gothic UI" panose="020B0500000000000000" pitchFamily="34" charset="-128"/>
                <a:ea typeface="Yu Gothic UI" panose="020B0500000000000000" pitchFamily="34" charset="-128"/>
              </a:rPr>
              <a:t>Polygons </a:t>
            </a:r>
            <a:r>
              <a:rPr lang="nb-NO" sz="2400" dirty="0">
                <a:latin typeface="Yu Gothic UI" panose="020B0500000000000000" pitchFamily="34" charset="-128"/>
                <a:ea typeface="Yu Gothic UI" panose="020B0500000000000000" pitchFamily="34" charset="-128"/>
                <a:sym typeface="Wingdings" panose="05000000000000000000" pitchFamily="2" charset="2"/>
              </a:rPr>
              <a:t> </a:t>
            </a:r>
            <a:r>
              <a:rPr lang="nb-NO" sz="2400" dirty="0" err="1">
                <a:latin typeface="Yu Gothic UI" panose="020B0500000000000000" pitchFamily="34" charset="-128"/>
                <a:ea typeface="Yu Gothic UI" panose="020B0500000000000000" pitchFamily="34" charset="-128"/>
              </a:rPr>
              <a:t>vegetation</a:t>
            </a:r>
            <a:r>
              <a:rPr lang="nb-NO" sz="2400" dirty="0">
                <a:latin typeface="Yu Gothic UI" panose="020B0500000000000000" pitchFamily="34" charset="-128"/>
                <a:ea typeface="Yu Gothic UI" panose="020B0500000000000000" pitchFamily="34" charset="-128"/>
              </a:rPr>
              <a:t> types </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6405"/>
          <a:stretch/>
        </p:blipFill>
        <p:spPr>
          <a:xfrm>
            <a:off x="7593496" y="2078441"/>
            <a:ext cx="4346714" cy="3940495"/>
          </a:xfrm>
          <a:prstGeom prst="rect">
            <a:avLst/>
          </a:prstGeom>
        </p:spPr>
      </p:pic>
      <p:sp>
        <p:nvSpPr>
          <p:cNvPr id="2" name="Oval 1"/>
          <p:cNvSpPr/>
          <p:nvPr/>
        </p:nvSpPr>
        <p:spPr>
          <a:xfrm>
            <a:off x="9747504" y="4197096"/>
            <a:ext cx="2267712" cy="182184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7569028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vector</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8" name="Rectangle 7"/>
          <p:cNvSpPr/>
          <p:nvPr/>
        </p:nvSpPr>
        <p:spPr>
          <a:xfrm>
            <a:off x="5927271" y="1264885"/>
            <a:ext cx="6264729" cy="523220"/>
          </a:xfrm>
          <a:prstGeom prst="rect">
            <a:avLst/>
          </a:prstGeom>
        </p:spPr>
        <p:txBody>
          <a:bodyPr wrap="square">
            <a:spAutoFit/>
          </a:bodyPr>
          <a:lstStyle/>
          <a:p>
            <a:r>
              <a:rPr lang="en-US" sz="2800" i="1" dirty="0">
                <a:latin typeface="Yu Gothic UI" panose="020B0500000000000000" pitchFamily="34" charset="-128"/>
                <a:ea typeface="Yu Gothic UI" panose="020B0500000000000000" pitchFamily="34" charset="-128"/>
                <a:cs typeface="Segoe UI" panose="020B0502040204020203" pitchFamily="34" charset="0"/>
              </a:rPr>
              <a:t>Vector overlays: polygon-on-polygon</a:t>
            </a:r>
            <a:endParaRPr lang="nb-NO" sz="2800" i="1" dirty="0">
              <a:latin typeface="Yu Gothic UI" panose="020B0500000000000000" pitchFamily="34" charset="-128"/>
              <a:ea typeface="Yu Gothic UI" panose="020B0500000000000000" pitchFamily="34" charset="-128"/>
            </a:endParaRPr>
          </a:p>
        </p:txBody>
      </p:sp>
      <p:pic>
        <p:nvPicPr>
          <p:cNvPr id="9" name="Picture 2" descr="PE4607 Heywood28a.gif                                          0004189EBob’s HD                       B5E64ED0:"/>
          <p:cNvPicPr>
            <a:picLocks noChangeAspect="1" noChangeArrowheads="1"/>
          </p:cNvPicPr>
          <p:nvPr/>
        </p:nvPicPr>
        <p:blipFill rotWithShape="1">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l="3266" t="91696" r="40131" b="4555"/>
          <a:stretch>
            <a:fillRect/>
          </a:stretch>
        </p:blipFill>
        <p:spPr bwMode="auto">
          <a:xfrm>
            <a:off x="5316279" y="6020510"/>
            <a:ext cx="6634716"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PE4607 Heywood28c.gif                                          0004189EBob’s HD                       B5E64ED0:"/>
          <p:cNvPicPr>
            <a:picLocks noChangeAspect="1" noChangeArrowheads="1"/>
          </p:cNvPicPr>
          <p:nvPr/>
        </p:nvPicPr>
        <p:blipFill rotWithShape="1">
          <a:blip r:embed="rId5" r:link="rId6">
            <a:clrChange>
              <a:clrFrom>
                <a:srgbClr val="FFFFFF"/>
              </a:clrFrom>
              <a:clrTo>
                <a:srgbClr val="FFFFFF">
                  <a:alpha val="0"/>
                </a:srgbClr>
              </a:clrTo>
            </a:clrChange>
            <a:extLst>
              <a:ext uri="{28A0092B-C50C-407E-A947-70E740481C1C}">
                <a14:useLocalDpi xmlns:a14="http://schemas.microsoft.com/office/drawing/2010/main" val="0"/>
              </a:ext>
            </a:extLst>
          </a:blip>
          <a:srcRect l="18806" t="6681" r="9425" b="86504"/>
          <a:stretch>
            <a:fillRect/>
          </a:stretch>
        </p:blipFill>
        <p:spPr bwMode="auto">
          <a:xfrm>
            <a:off x="265812" y="1254642"/>
            <a:ext cx="6568705" cy="46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PE4607 Heywood28c.gif                                          0004189EBob’s HD                       B5E64ED0:"/>
          <p:cNvPicPr>
            <a:picLocks noChangeAspect="1" noChangeArrowheads="1"/>
          </p:cNvPicPr>
          <p:nvPr/>
        </p:nvPicPr>
        <p:blipFill rotWithShape="1">
          <a:blip r:embed="rId5" r:link="rId6">
            <a:clrChange>
              <a:clrFrom>
                <a:srgbClr val="FFFFFF"/>
              </a:clrFrom>
              <a:clrTo>
                <a:srgbClr val="FFFFFF">
                  <a:alpha val="0"/>
                </a:srgbClr>
              </a:clrTo>
            </a:clrChange>
            <a:extLst>
              <a:ext uri="{28A0092B-C50C-407E-A947-70E740481C1C}">
                <a14:useLocalDpi xmlns:a14="http://schemas.microsoft.com/office/drawing/2010/main" val="0"/>
              </a:ext>
            </a:extLst>
          </a:blip>
          <a:srcRect l="17163" t="13291" r="10520" b="15933"/>
          <a:stretch>
            <a:fillRect/>
          </a:stretch>
        </p:blipFill>
        <p:spPr bwMode="auto">
          <a:xfrm>
            <a:off x="265814" y="1722475"/>
            <a:ext cx="6315739" cy="463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5020056" y="2029925"/>
            <a:ext cx="1362456" cy="658369"/>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p:cNvSpPr/>
          <p:nvPr/>
        </p:nvSpPr>
        <p:spPr>
          <a:xfrm>
            <a:off x="5117592" y="3696032"/>
            <a:ext cx="1362456" cy="658369"/>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p:cNvSpPr/>
          <p:nvPr/>
        </p:nvSpPr>
        <p:spPr>
          <a:xfrm>
            <a:off x="5117592" y="5319478"/>
            <a:ext cx="1362456" cy="658369"/>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413389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708397" y="2021674"/>
            <a:ext cx="6782294" cy="1131528"/>
          </a:xfrm>
          <a:prstGeom prst="rect">
            <a:avLst/>
          </a:prstGeom>
        </p:spPr>
        <p:txBody>
          <a:bodyPr wrap="square">
            <a:spAutoFit/>
          </a:bodyPr>
          <a:lstStyle/>
          <a:p>
            <a:pPr marL="542925" lvl="0" indent="-542925">
              <a:lnSpc>
                <a:spcPct val="150000"/>
              </a:lnSpc>
              <a:buClr>
                <a:srgbClr val="1F7F79"/>
              </a:buClr>
              <a:buFont typeface="Segoe UI" panose="020B0502040204020203" pitchFamily="34" charset="0"/>
              <a:buChar char="⃣"/>
            </a:pPr>
            <a:r>
              <a:rPr lang="en-US" altLang="nb-NO" sz="2400" b="1" dirty="0">
                <a:solidFill>
                  <a:prstClr val="black"/>
                </a:solidFill>
                <a:latin typeface="Yu Gothic UI" panose="020B0500000000000000" pitchFamily="34" charset="-128"/>
                <a:ea typeface="Yu Gothic UI" panose="020B0500000000000000" pitchFamily="34" charset="-128"/>
              </a:rPr>
              <a:t>Rasterization</a:t>
            </a:r>
            <a:r>
              <a:rPr lang="en-US" altLang="nb-NO" sz="2400" dirty="0">
                <a:solidFill>
                  <a:prstClr val="black"/>
                </a:solidFill>
                <a:latin typeface="Yu Gothic UI" panose="020B0500000000000000" pitchFamily="34" charset="-128"/>
                <a:ea typeface="Yu Gothic UI" panose="020B0500000000000000" pitchFamily="34" charset="-128"/>
              </a:rPr>
              <a:t> converts vectors into rasters </a:t>
            </a:r>
          </a:p>
          <a:p>
            <a:pPr marL="542925" lvl="0" indent="-542925">
              <a:lnSpc>
                <a:spcPct val="150000"/>
              </a:lnSpc>
              <a:buClr>
                <a:srgbClr val="1F7F79"/>
              </a:buClr>
              <a:buFont typeface="Segoe UI" panose="020B0502040204020203" pitchFamily="34" charset="0"/>
              <a:buChar char="⃣"/>
            </a:pPr>
            <a:r>
              <a:rPr lang="en-GB" sz="2400" b="1" dirty="0">
                <a:latin typeface="Yu Gothic UI" panose="020B0500000000000000" pitchFamily="34" charset="-128"/>
                <a:ea typeface="Yu Gothic UI" panose="020B0500000000000000" pitchFamily="34" charset="-128"/>
              </a:rPr>
              <a:t>Vectorization</a:t>
            </a:r>
            <a:r>
              <a:rPr lang="en-GB" sz="2400" dirty="0">
                <a:latin typeface="Yu Gothic UI" panose="020B0500000000000000" pitchFamily="34" charset="-128"/>
                <a:ea typeface="Yu Gothic UI" panose="020B0500000000000000" pitchFamily="34" charset="-128"/>
              </a:rPr>
              <a:t> transforms </a:t>
            </a:r>
            <a:r>
              <a:rPr lang="en-GB" sz="2400" dirty="0" err="1">
                <a:latin typeface="Yu Gothic UI" panose="020B0500000000000000" pitchFamily="34" charset="-128"/>
                <a:ea typeface="Yu Gothic UI" panose="020B0500000000000000" pitchFamily="34" charset="-128"/>
              </a:rPr>
              <a:t>rasters</a:t>
            </a:r>
            <a:r>
              <a:rPr lang="en-GB" sz="2400" dirty="0">
                <a:latin typeface="Yu Gothic UI" panose="020B0500000000000000" pitchFamily="34" charset="-128"/>
                <a:ea typeface="Yu Gothic UI" panose="020B0500000000000000" pitchFamily="34" charset="-128"/>
              </a:rPr>
              <a:t> into vectors </a:t>
            </a:r>
            <a:endParaRPr lang="en-GB" sz="2400" dirty="0">
              <a:latin typeface="Yu Gothic UI" panose="020B0500000000000000" pitchFamily="34" charset="-128"/>
              <a:ea typeface="Yu Gothic UI" panose="020B0500000000000000" pitchFamily="34" charset="-128"/>
              <a:sym typeface="Wingdings" panose="05000000000000000000" pitchFamily="2" charset="2"/>
            </a:endParaRPr>
          </a:p>
        </p:txBody>
      </p:sp>
      <p:pic>
        <p:nvPicPr>
          <p:cNvPr id="5" name="Picture 6" descr="rast_vekt_re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8470" y="1360967"/>
            <a:ext cx="4955056" cy="487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85914" y="1225966"/>
            <a:ext cx="7254577" cy="830997"/>
          </a:xfrm>
          <a:prstGeom prst="rect">
            <a:avLst/>
          </a:prstGeom>
        </p:spPr>
        <p:txBody>
          <a:bodyPr wrap="square">
            <a:spAutoFit/>
          </a:bodyPr>
          <a:lstStyle/>
          <a:p>
            <a:r>
              <a:rPr lang="en-GB" altLang="nb-NO" sz="2400" dirty="0">
                <a:solidFill>
                  <a:srgbClr val="000000"/>
                </a:solidFill>
                <a:latin typeface="Yu Gothic UI" panose="020B0500000000000000" pitchFamily="34" charset="-128"/>
                <a:ea typeface="Yu Gothic UI" panose="020B0500000000000000" pitchFamily="34" charset="-128"/>
              </a:rPr>
              <a:t>You can convert data between raster and vectors but the nature of the data will be very different</a:t>
            </a:r>
          </a:p>
        </p:txBody>
      </p:sp>
      <p:sp>
        <p:nvSpPr>
          <p:cNvPr id="7" name="Rectangle 3"/>
          <p:cNvSpPr txBox="1">
            <a:spLocks noChangeArrowheads="1"/>
          </p:cNvSpPr>
          <p:nvPr/>
        </p:nvSpPr>
        <p:spPr>
          <a:xfrm>
            <a:off x="1254868" y="3447879"/>
            <a:ext cx="5437762" cy="17115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Yu Gothic UI" panose="020B0500000000000000" pitchFamily="34" charset="-128"/>
                <a:ea typeface="Yu Gothic UI" panose="020B0500000000000000" pitchFamily="34" charset="-128"/>
              </a:rPr>
              <a:t>…and </a:t>
            </a:r>
            <a:r>
              <a:rPr lang="en-US" sz="2200" b="1" dirty="0">
                <a:latin typeface="Yu Gothic UI" panose="020B0500000000000000" pitchFamily="34" charset="-128"/>
                <a:ea typeface="Yu Gothic UI" panose="020B0500000000000000" pitchFamily="34" charset="-128"/>
              </a:rPr>
              <a:t>how we can convert between these data models </a:t>
            </a:r>
            <a:r>
              <a:rPr lang="en-US" sz="2200" dirty="0">
                <a:latin typeface="Yu Gothic UI" panose="020B0500000000000000" pitchFamily="34" charset="-128"/>
                <a:ea typeface="Yu Gothic UI" panose="020B0500000000000000" pitchFamily="34" charset="-128"/>
              </a:rPr>
              <a:t>(hint: pushing buttons in ArcGIS)</a:t>
            </a:r>
          </a:p>
          <a:p>
            <a:r>
              <a:rPr lang="en-US" sz="2200" dirty="0">
                <a:latin typeface="Yu Gothic UI" panose="020B0500000000000000" pitchFamily="34" charset="-128"/>
                <a:ea typeface="Yu Gothic UI" panose="020B0500000000000000" pitchFamily="34" charset="-128"/>
              </a:rPr>
              <a:t>…and </a:t>
            </a:r>
            <a:r>
              <a:rPr lang="en-US" sz="2200" b="1" dirty="0">
                <a:latin typeface="Yu Gothic UI" panose="020B0500000000000000" pitchFamily="34" charset="-128"/>
                <a:ea typeface="Yu Gothic UI" panose="020B0500000000000000" pitchFamily="34" charset="-128"/>
              </a:rPr>
              <a:t>what is actually happening </a:t>
            </a:r>
            <a:r>
              <a:rPr lang="en-US" sz="2200" dirty="0">
                <a:latin typeface="Yu Gothic UI" panose="020B0500000000000000" pitchFamily="34" charset="-128"/>
                <a:ea typeface="Yu Gothic UI" panose="020B0500000000000000" pitchFamily="34" charset="-128"/>
              </a:rPr>
              <a:t>behind the scenes to make this possible</a:t>
            </a:r>
            <a:endParaRPr lang="en-GB" altLang="nb-NO" sz="2200" dirty="0">
              <a:solidFill>
                <a:srgbClr val="000000"/>
              </a:solidFill>
              <a:latin typeface="Yu Gothic UI" panose="020B0500000000000000" pitchFamily="34" charset="-128"/>
              <a:ea typeface="Yu Gothic UI" panose="020B0500000000000000" pitchFamily="34" charset="-128"/>
            </a:endParaRPr>
          </a:p>
          <a:p>
            <a:endParaRPr lang="en-GB" altLang="nb-NO" sz="2200" dirty="0">
              <a:solidFill>
                <a:srgbClr val="000000"/>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6148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03913" y="1264885"/>
            <a:ext cx="11423044" cy="5110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vector</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5927271" y="1788105"/>
            <a:ext cx="6096000" cy="646331"/>
          </a:xfrm>
          <a:prstGeom prst="rect">
            <a:avLst/>
          </a:prstGeom>
        </p:spPr>
        <p:txBody>
          <a:bodyPr>
            <a:spAutoFit/>
          </a:bodyPr>
          <a:lstStyle/>
          <a:p>
            <a:r>
              <a:rPr lang="nb-NO" sz="1200" dirty="0">
                <a:latin typeface="Yu Gothic UI" panose="020B0500000000000000" pitchFamily="34" charset="-128"/>
                <a:ea typeface="Yu Gothic UI" panose="020B0500000000000000" pitchFamily="34" charset="-128"/>
                <a:hlinkClick r:id="rId3"/>
              </a:rPr>
              <a:t>https://desktop.arcgis.com/en/arcmap/10.3/tools/analysis-toolbox/an-overview-of-the-overlay-toolset.htm</a:t>
            </a:r>
            <a:endParaRPr lang="nb-NO" sz="1200" dirty="0">
              <a:latin typeface="Yu Gothic UI" panose="020B0500000000000000" pitchFamily="34" charset="-128"/>
              <a:ea typeface="Yu Gothic UI" panose="020B0500000000000000" pitchFamily="34" charset="-128"/>
            </a:endParaRPr>
          </a:p>
          <a:p>
            <a:endParaRPr lang="nb-NO" sz="1200" dirty="0">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rotWithShape="1">
          <a:blip r:embed="rId4"/>
          <a:srcRect l="1416"/>
          <a:stretch/>
        </p:blipFill>
        <p:spPr>
          <a:xfrm>
            <a:off x="515389" y="3042965"/>
            <a:ext cx="4851836" cy="1435174"/>
          </a:xfrm>
          <a:prstGeom prst="rect">
            <a:avLst/>
          </a:prstGeom>
        </p:spPr>
      </p:pic>
      <p:pic>
        <p:nvPicPr>
          <p:cNvPr id="4" name="Picture 3"/>
          <p:cNvPicPr>
            <a:picLocks noChangeAspect="1"/>
          </p:cNvPicPr>
          <p:nvPr/>
        </p:nvPicPr>
        <p:blipFill rotWithShape="1">
          <a:blip r:embed="rId5"/>
          <a:srcRect l="1236"/>
          <a:stretch/>
        </p:blipFill>
        <p:spPr>
          <a:xfrm>
            <a:off x="515389" y="4478139"/>
            <a:ext cx="4239780" cy="1854295"/>
          </a:xfrm>
          <a:prstGeom prst="rect">
            <a:avLst/>
          </a:prstGeom>
        </p:spPr>
      </p:pic>
      <p:pic>
        <p:nvPicPr>
          <p:cNvPr id="6" name="Picture 5"/>
          <p:cNvPicPr>
            <a:picLocks noChangeAspect="1"/>
          </p:cNvPicPr>
          <p:nvPr/>
        </p:nvPicPr>
        <p:blipFill>
          <a:blip r:embed="rId6"/>
          <a:stretch>
            <a:fillRect/>
          </a:stretch>
        </p:blipFill>
        <p:spPr>
          <a:xfrm>
            <a:off x="6215435" y="2527318"/>
            <a:ext cx="4521432" cy="1524078"/>
          </a:xfrm>
          <a:prstGeom prst="rect">
            <a:avLst/>
          </a:prstGeom>
        </p:spPr>
      </p:pic>
      <p:pic>
        <p:nvPicPr>
          <p:cNvPr id="7" name="Picture 6"/>
          <p:cNvPicPr>
            <a:picLocks noChangeAspect="1"/>
          </p:cNvPicPr>
          <p:nvPr/>
        </p:nvPicPr>
        <p:blipFill>
          <a:blip r:embed="rId7"/>
          <a:stretch>
            <a:fillRect/>
          </a:stretch>
        </p:blipFill>
        <p:spPr>
          <a:xfrm>
            <a:off x="503913" y="1480785"/>
            <a:ext cx="4534133" cy="1562180"/>
          </a:xfrm>
          <a:prstGeom prst="rect">
            <a:avLst/>
          </a:prstGeom>
        </p:spPr>
      </p:pic>
      <p:pic>
        <p:nvPicPr>
          <p:cNvPr id="13" name="Picture 12"/>
          <p:cNvPicPr>
            <a:picLocks noChangeAspect="1"/>
          </p:cNvPicPr>
          <p:nvPr/>
        </p:nvPicPr>
        <p:blipFill>
          <a:blip r:embed="rId8"/>
          <a:stretch>
            <a:fillRect/>
          </a:stretch>
        </p:blipFill>
        <p:spPr>
          <a:xfrm>
            <a:off x="7263505" y="4436954"/>
            <a:ext cx="3220677" cy="1294022"/>
          </a:xfrm>
          <a:prstGeom prst="rect">
            <a:avLst/>
          </a:prstGeom>
        </p:spPr>
      </p:pic>
      <p:sp>
        <p:nvSpPr>
          <p:cNvPr id="14" name="Rectangle 13"/>
          <p:cNvSpPr/>
          <p:nvPr/>
        </p:nvSpPr>
        <p:spPr>
          <a:xfrm>
            <a:off x="6215435" y="4815235"/>
            <a:ext cx="747320" cy="276999"/>
          </a:xfrm>
          <a:prstGeom prst="rect">
            <a:avLst/>
          </a:prstGeom>
        </p:spPr>
        <p:txBody>
          <a:bodyPr wrap="none">
            <a:spAutoFit/>
          </a:bodyPr>
          <a:lstStyle/>
          <a:p>
            <a:r>
              <a:rPr lang="en-US" sz="1200" dirty="0">
                <a:solidFill>
                  <a:srgbClr val="5DA8D7"/>
                </a:solidFill>
                <a:latin typeface="Yu Gothic UI" panose="020B0500000000000000" pitchFamily="34" charset="-128"/>
                <a:ea typeface="Yu Gothic UI" panose="020B0500000000000000" pitchFamily="34" charset="-128"/>
                <a:cs typeface="Arial" panose="020B0604020202020204" pitchFamily="34" charset="0"/>
              </a:rPr>
              <a:t>Clipping</a:t>
            </a:r>
            <a:endParaRPr lang="nb-NO" sz="1200" dirty="0">
              <a:solidFill>
                <a:srgbClr val="5DA8D7"/>
              </a:solidFill>
              <a:latin typeface="Yu Gothic UI" panose="020B0500000000000000" pitchFamily="34" charset="-128"/>
              <a:ea typeface="Yu Gothic UI" panose="020B0500000000000000" pitchFamily="34" charset="-128"/>
              <a:cs typeface="Arial" panose="020B0604020202020204" pitchFamily="34" charset="0"/>
            </a:endParaRPr>
          </a:p>
        </p:txBody>
      </p:sp>
      <p:sp>
        <p:nvSpPr>
          <p:cNvPr id="15" name="Rectangle 14"/>
          <p:cNvSpPr/>
          <p:nvPr/>
        </p:nvSpPr>
        <p:spPr>
          <a:xfrm>
            <a:off x="5976623" y="5792531"/>
            <a:ext cx="5722998" cy="461665"/>
          </a:xfrm>
          <a:prstGeom prst="rect">
            <a:avLst/>
          </a:prstGeom>
        </p:spPr>
        <p:txBody>
          <a:bodyPr wrap="square">
            <a:spAutoFit/>
          </a:bodyPr>
          <a:lstStyle/>
          <a:p>
            <a:r>
              <a:rPr lang="nb-NO" sz="1200" dirty="0">
                <a:latin typeface="Yu Gothic UI" panose="020B0500000000000000" pitchFamily="34" charset="-128"/>
                <a:ea typeface="Yu Gothic UI" panose="020B0500000000000000" pitchFamily="34" charset="-128"/>
                <a:hlinkClick r:id="rId9"/>
              </a:rPr>
              <a:t>https://desktop.arcgis.com/en/arcmap/10.3/tools/analysis-toolbox/clip.htm</a:t>
            </a:r>
            <a:endParaRPr lang="nb-NO" sz="1200" dirty="0">
              <a:latin typeface="Yu Gothic UI" panose="020B0500000000000000" pitchFamily="34" charset="-128"/>
              <a:ea typeface="Yu Gothic UI" panose="020B0500000000000000" pitchFamily="34" charset="-128"/>
            </a:endParaRPr>
          </a:p>
          <a:p>
            <a:endParaRPr lang="nb-NO" sz="1200" dirty="0">
              <a:latin typeface="Yu Gothic UI" panose="020B0500000000000000" pitchFamily="34" charset="-128"/>
              <a:ea typeface="Yu Gothic UI" panose="020B0500000000000000" pitchFamily="34" charset="-128"/>
            </a:endParaRPr>
          </a:p>
        </p:txBody>
      </p:sp>
      <p:sp>
        <p:nvSpPr>
          <p:cNvPr id="16" name="Rectangle 15"/>
          <p:cNvSpPr/>
          <p:nvPr/>
        </p:nvSpPr>
        <p:spPr>
          <a:xfrm>
            <a:off x="5927271" y="1264885"/>
            <a:ext cx="6264729" cy="523220"/>
          </a:xfrm>
          <a:prstGeom prst="rect">
            <a:avLst/>
          </a:prstGeom>
        </p:spPr>
        <p:txBody>
          <a:bodyPr wrap="square">
            <a:spAutoFit/>
          </a:bodyPr>
          <a:lstStyle/>
          <a:p>
            <a:r>
              <a:rPr lang="en-US" sz="2800" i="1" dirty="0">
                <a:latin typeface="Yu Gothic UI" panose="020B0500000000000000" pitchFamily="34" charset="-128"/>
                <a:ea typeface="Yu Gothic UI" panose="020B0500000000000000" pitchFamily="34" charset="-128"/>
                <a:cs typeface="Segoe UI" panose="020B0502040204020203" pitchFamily="34" charset="0"/>
              </a:rPr>
              <a:t>Vector overlays: polygon-on-polygon</a:t>
            </a:r>
            <a:endParaRPr lang="nb-NO" sz="2800" i="1" dirty="0">
              <a:latin typeface="Yu Gothic UI" panose="020B0500000000000000" pitchFamily="34" charset="-128"/>
              <a:ea typeface="Yu Gothic UI" panose="020B0500000000000000" pitchFamily="34" charset="-128"/>
            </a:endParaRPr>
          </a:p>
        </p:txBody>
      </p:sp>
      <p:sp>
        <p:nvSpPr>
          <p:cNvPr id="17" name="Oval 16">
            <a:extLst>
              <a:ext uri="{FF2B5EF4-FFF2-40B4-BE49-F238E27FC236}">
                <a16:creationId xmlns:a16="http://schemas.microsoft.com/office/drawing/2014/main" id="{55072085-8972-48DC-80A9-07DBF4B96DDD}"/>
              </a:ext>
            </a:extLst>
          </p:cNvPr>
          <p:cNvSpPr/>
          <p:nvPr/>
        </p:nvSpPr>
        <p:spPr>
          <a:xfrm>
            <a:off x="369451" y="1878032"/>
            <a:ext cx="652582" cy="31534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a:extLst>
              <a:ext uri="{FF2B5EF4-FFF2-40B4-BE49-F238E27FC236}">
                <a16:creationId xmlns:a16="http://schemas.microsoft.com/office/drawing/2014/main" id="{C5C360ED-03C3-4708-8236-AB714D25E1DF}"/>
              </a:ext>
            </a:extLst>
          </p:cNvPr>
          <p:cNvSpPr/>
          <p:nvPr/>
        </p:nvSpPr>
        <p:spPr>
          <a:xfrm>
            <a:off x="369451" y="3289357"/>
            <a:ext cx="652582" cy="31534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a:extLst>
              <a:ext uri="{FF2B5EF4-FFF2-40B4-BE49-F238E27FC236}">
                <a16:creationId xmlns:a16="http://schemas.microsoft.com/office/drawing/2014/main" id="{3EA23696-E0BB-42B7-B2D8-7ED37429B2A5}"/>
              </a:ext>
            </a:extLst>
          </p:cNvPr>
          <p:cNvSpPr/>
          <p:nvPr/>
        </p:nvSpPr>
        <p:spPr>
          <a:xfrm>
            <a:off x="450296" y="5049174"/>
            <a:ext cx="652582" cy="315342"/>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864672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9451" y="317632"/>
            <a:ext cx="123051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vector</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8" name="Rectangle 7"/>
          <p:cNvSpPr/>
          <p:nvPr/>
        </p:nvSpPr>
        <p:spPr>
          <a:xfrm>
            <a:off x="503913" y="1264885"/>
            <a:ext cx="10621287" cy="4832092"/>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rPr>
              <a:t>Overlay is a tool for analysis and presentation</a:t>
            </a:r>
          </a:p>
          <a:p>
            <a:pPr marL="542925" indent="-542925">
              <a:buClr>
                <a:srgbClr val="1F7F79"/>
              </a:buClr>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Overlapped maps are a bad storage structure!</a:t>
            </a:r>
          </a:p>
          <a:p>
            <a:pPr marL="893763" lvl="1" indent="-350838">
              <a:lnSpc>
                <a:spcPct val="100000"/>
              </a:lnSpc>
              <a:spcBef>
                <a:spcPts val="0"/>
              </a:spcBef>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cs typeface="Segoe UI" panose="020B0502040204020203" pitchFamily="34" charset="0"/>
              </a:rPr>
              <a:t>Visual and storage complexity</a:t>
            </a:r>
          </a:p>
          <a:p>
            <a:pPr marL="893763" lvl="1" indent="-350838">
              <a:lnSpc>
                <a:spcPct val="100000"/>
              </a:lnSpc>
              <a:spcBef>
                <a:spcPts val="0"/>
              </a:spcBef>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cs typeface="Segoe UI" panose="020B0502040204020203" pitchFamily="34" charset="0"/>
              </a:rPr>
              <a:t>Many double stores of attributes</a:t>
            </a:r>
          </a:p>
          <a:p>
            <a:pPr marL="893763" lvl="1" indent="-350838">
              <a:lnSpc>
                <a:spcPct val="100000"/>
              </a:lnSpc>
              <a:spcBef>
                <a:spcPts val="0"/>
              </a:spcBef>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cs typeface="Segoe UI" panose="020B0502040204020203" pitchFamily="34" charset="0"/>
              </a:rPr>
              <a:t>Difficult to make updates</a:t>
            </a:r>
          </a:p>
          <a:p>
            <a:pPr marL="893763" lvl="1" indent="-350838">
              <a:lnSpc>
                <a:spcPct val="100000"/>
              </a:lnSpc>
              <a:spcBef>
                <a:spcPts val="0"/>
              </a:spcBef>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cs typeface="Segoe UI" panose="020B0502040204020203" pitchFamily="34" charset="0"/>
              </a:rPr>
              <a:t>Difficult to do other analyzes</a:t>
            </a:r>
          </a:p>
          <a:p>
            <a:endParaRPr lang="en-US" sz="2800" dirty="0">
              <a:latin typeface="Yu Gothic UI" panose="020B0500000000000000" pitchFamily="34" charset="-128"/>
              <a:ea typeface="Yu Gothic UI" panose="020B0500000000000000" pitchFamily="34" charset="-128"/>
              <a:cs typeface="Segoe UI" panose="020B0502040204020203" pitchFamily="34" charset="0"/>
            </a:endParaRPr>
          </a:p>
          <a:p>
            <a:pPr marL="542925" lvl="0" indent="-542925">
              <a:buClr>
                <a:srgbClr val="1F7F79"/>
              </a:buClr>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cs typeface="Segoe UI" panose="020B0502040204020203" pitchFamily="34" charset="0"/>
              </a:rPr>
              <a:t>Different analyzes -&gt; different overlay strategies</a:t>
            </a:r>
          </a:p>
          <a:p>
            <a:pPr marL="542925" lvl="0" indent="-542925">
              <a:buClr>
                <a:srgbClr val="1F7F79"/>
              </a:buClr>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cs typeface="Segoe UI" panose="020B0502040204020203" pitchFamily="34" charset="0"/>
              </a:rPr>
              <a:t>A layered data structure provides the greatest flexibility!</a:t>
            </a:r>
          </a:p>
          <a:p>
            <a:pPr marL="542925" lvl="0" indent="-542925">
              <a:buClr>
                <a:srgbClr val="1F7F79"/>
              </a:buClr>
              <a:buFont typeface="Segoe UI" panose="020B0502040204020203" pitchFamily="34" charset="0"/>
              <a:buChar char="⃣"/>
            </a:pPr>
            <a:endParaRPr lang="en-US" sz="2800" u="sng" dirty="0">
              <a:latin typeface="Yu Gothic UI" panose="020B0500000000000000" pitchFamily="34" charset="-128"/>
              <a:ea typeface="Yu Gothic UI" panose="020B0500000000000000" pitchFamily="34" charset="-128"/>
              <a:cs typeface="Segoe UI" panose="020B0502040204020203" pitchFamily="34" charset="0"/>
            </a:endParaRPr>
          </a:p>
          <a:p>
            <a:pPr marL="542925" lvl="0" indent="-542925">
              <a:buClr>
                <a:srgbClr val="1F7F79"/>
              </a:buClr>
              <a:buFont typeface="Segoe UI" panose="020B0502040204020203" pitchFamily="34" charset="0"/>
              <a:buChar char="⃣"/>
            </a:pPr>
            <a:r>
              <a:rPr lang="en-US" sz="2800" u="sng" dirty="0">
                <a:latin typeface="Yu Gothic UI" panose="020B0500000000000000" pitchFamily="34" charset="-128"/>
                <a:ea typeface="Yu Gothic UI" panose="020B0500000000000000" pitchFamily="34" charset="-128"/>
                <a:cs typeface="Segoe UI" panose="020B0502040204020203" pitchFamily="34" charset="0"/>
              </a:rPr>
              <a:t>Problem with spurious polygons</a:t>
            </a:r>
            <a:endParaRPr lang="nb-NO" sz="2800" u="sng"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90403219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vector</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8" name="Rectangle 7"/>
          <p:cNvSpPr/>
          <p:nvPr/>
        </p:nvSpPr>
        <p:spPr>
          <a:xfrm>
            <a:off x="503913" y="1264885"/>
            <a:ext cx="10621287" cy="4401205"/>
          </a:xfrm>
          <a:prstGeom prst="rect">
            <a:avLst/>
          </a:prstGeom>
        </p:spPr>
        <p:txBody>
          <a:bodyPr wrap="square">
            <a:spAutoFit/>
          </a:bodyPr>
          <a:lstStyle/>
          <a:p>
            <a:pPr marL="542925" indent="-542925">
              <a:buClr>
                <a:srgbClr val="1F7F79"/>
              </a:buClr>
              <a:buFont typeface="Segoe UI" panose="020B0502040204020203" pitchFamily="34" charset="0"/>
              <a:buChar char="⃣"/>
            </a:pPr>
            <a:r>
              <a:rPr lang="en-GB" altLang="nb-NO" sz="2800" b="1" dirty="0">
                <a:solidFill>
                  <a:prstClr val="black"/>
                </a:solidFill>
                <a:latin typeface="Yu Gothic UI" panose="020B0500000000000000" pitchFamily="34" charset="-128"/>
                <a:ea typeface="Yu Gothic UI" panose="020B0500000000000000" pitchFamily="34" charset="-128"/>
              </a:rPr>
              <a:t>Overlay: Spurious polygons</a:t>
            </a:r>
          </a:p>
          <a:p>
            <a:pPr marL="893763" lvl="1" indent="-350838">
              <a:lnSpc>
                <a:spcPct val="100000"/>
              </a:lnSpc>
              <a:spcBef>
                <a:spcPts val="0"/>
              </a:spcBef>
              <a:buFont typeface="Segoe UI" panose="020B0502040204020203" pitchFamily="34" charset="0"/>
              <a:buChar char="–"/>
            </a:pPr>
            <a:r>
              <a:rPr lang="en-GB" sz="2800" dirty="0">
                <a:latin typeface="Yu Gothic UI" panose="020B0500000000000000" pitchFamily="34" charset="-128"/>
                <a:ea typeface="Yu Gothic UI" panose="020B0500000000000000" pitchFamily="34" charset="-128"/>
                <a:cs typeface="Segoe UI" panose="020B0502040204020203" pitchFamily="34" charset="0"/>
              </a:rPr>
              <a:t>Topological overlay may lead to the creation of spurious polygons because boundaries that are supposed to lie in the same place doesn’t</a:t>
            </a:r>
          </a:p>
          <a:p>
            <a:pPr marL="893763" lvl="1" indent="-350838">
              <a:lnSpc>
                <a:spcPct val="100000"/>
              </a:lnSpc>
              <a:spcBef>
                <a:spcPts val="0"/>
              </a:spcBef>
              <a:buFont typeface="Segoe UI" panose="020B0502040204020203" pitchFamily="34" charset="0"/>
              <a:buChar char="–"/>
            </a:pPr>
            <a:r>
              <a:rPr lang="en-GB" sz="2800" dirty="0">
                <a:latin typeface="Yu Gothic UI" panose="020B0500000000000000" pitchFamily="34" charset="-128"/>
                <a:ea typeface="Yu Gothic UI" panose="020B0500000000000000" pitchFamily="34" charset="-128"/>
                <a:cs typeface="Segoe UI" panose="020B0502040204020203" pitchFamily="34" charset="0"/>
              </a:rPr>
              <a:t>This can be due to:</a:t>
            </a:r>
          </a:p>
          <a:p>
            <a:pPr marL="1457325" lvl="2" indent="-457200">
              <a:buFont typeface="Arial" panose="020B0604020202020204" pitchFamily="34" charset="0"/>
              <a:buChar char="•"/>
            </a:pPr>
            <a:r>
              <a:rPr lang="en-GB" sz="2800" dirty="0">
                <a:latin typeface="Yu Gothic UI" panose="020B0500000000000000" pitchFamily="34" charset="-128"/>
                <a:ea typeface="Yu Gothic UI" panose="020B0500000000000000" pitchFamily="34" charset="-128"/>
                <a:cs typeface="Segoe UI" panose="020B0502040204020203" pitchFamily="34" charset="0"/>
              </a:rPr>
              <a:t>Digitising errors</a:t>
            </a:r>
          </a:p>
          <a:p>
            <a:pPr marL="1457325" lvl="2" indent="-457200">
              <a:buFont typeface="Arial" panose="020B0604020202020204" pitchFamily="34" charset="0"/>
              <a:buChar char="•"/>
            </a:pPr>
            <a:r>
              <a:rPr lang="en-GB" sz="2800" dirty="0">
                <a:latin typeface="Yu Gothic UI" panose="020B0500000000000000" pitchFamily="34" charset="-128"/>
                <a:ea typeface="Yu Gothic UI" panose="020B0500000000000000" pitchFamily="34" charset="-128"/>
                <a:cs typeface="Segoe UI" panose="020B0502040204020203" pitchFamily="34" charset="0"/>
              </a:rPr>
              <a:t>Scale effects (combining maps with different level of spatial generalisation)</a:t>
            </a:r>
          </a:p>
          <a:p>
            <a:pPr marL="1457325" lvl="2" indent="-457200">
              <a:buFont typeface="Arial" panose="020B0604020202020204" pitchFamily="34" charset="0"/>
              <a:buChar char="•"/>
            </a:pPr>
            <a:r>
              <a:rPr lang="en-GB" sz="2800" dirty="0">
                <a:latin typeface="Yu Gothic UI" panose="020B0500000000000000" pitchFamily="34" charset="-128"/>
                <a:ea typeface="Yu Gothic UI" panose="020B0500000000000000" pitchFamily="34" charset="-128"/>
                <a:cs typeface="Segoe UI" panose="020B0502040204020203" pitchFamily="34" charset="0"/>
              </a:rPr>
              <a:t>Combining of data from different sources/users</a:t>
            </a:r>
          </a:p>
          <a:p>
            <a:endParaRPr lang="en-GB" sz="28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761250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3913" y="1788105"/>
            <a:ext cx="11103887" cy="4360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vector</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8" name="Rectangle 7"/>
          <p:cNvSpPr/>
          <p:nvPr/>
        </p:nvSpPr>
        <p:spPr>
          <a:xfrm>
            <a:off x="503913" y="1264885"/>
            <a:ext cx="10621287" cy="523220"/>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rPr>
              <a:t>Overlay: Spurious polygons</a:t>
            </a:r>
          </a:p>
        </p:txBody>
      </p:sp>
      <p:pic>
        <p:nvPicPr>
          <p:cNvPr id="4" name="Picture 4" descr="PE4607 Heywood42.gif                                           0004189EBob’s HD                       B5E64ED0:"/>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26798" t="41977" r="26658" b="13686"/>
          <a:stretch>
            <a:fillRect/>
          </a:stretch>
        </p:blipFill>
        <p:spPr bwMode="auto">
          <a:xfrm>
            <a:off x="6157456" y="1976774"/>
            <a:ext cx="5450344" cy="389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017151" y="1828764"/>
            <a:ext cx="6200383" cy="461665"/>
          </a:xfrm>
          <a:prstGeom prst="rect">
            <a:avLst/>
          </a:prstGeom>
        </p:spPr>
        <p:txBody>
          <a:bodyPr wrap="square">
            <a:spAutoFit/>
          </a:bodyPr>
          <a:lstStyle/>
          <a:p>
            <a:r>
              <a:rPr lang="en-US" sz="2400" i="1" dirty="0">
                <a:latin typeface="Yu Gothic UI" panose="020B0500000000000000" pitchFamily="34" charset="-128"/>
                <a:ea typeface="Yu Gothic UI" panose="020B0500000000000000" pitchFamily="34" charset="-128"/>
                <a:cs typeface="Segoe UI" panose="020B0502040204020203" pitchFamily="34" charset="0"/>
              </a:rPr>
              <a:t>Generation of slivers polygons</a:t>
            </a:r>
            <a:endParaRPr lang="nb-NO" sz="2400" i="1" dirty="0">
              <a:latin typeface="Yu Gothic UI" panose="020B0500000000000000" pitchFamily="34" charset="-128"/>
              <a:ea typeface="Yu Gothic UI" panose="020B0500000000000000" pitchFamily="34" charset="-128"/>
            </a:endParaRPr>
          </a:p>
        </p:txBody>
      </p:sp>
      <p:pic>
        <p:nvPicPr>
          <p:cNvPr id="7" name="Picture 4" descr="PE4607 Heywood42.gif                                           0004189EBob’s HD                       B5E64ED0:"/>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26798" t="4794" r="26658" b="68674"/>
          <a:stretch>
            <a:fillRect/>
          </a:stretch>
        </p:blipFill>
        <p:spPr bwMode="auto">
          <a:xfrm>
            <a:off x="777985" y="2803557"/>
            <a:ext cx="5450344" cy="232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PE4607 Heywood28a.gif                                          0004189EBob’s HD                       B5E64ED0:"/>
          <p:cNvPicPr>
            <a:picLocks noChangeAspect="1" noChangeArrowheads="1"/>
          </p:cNvPicPr>
          <p:nvPr/>
        </p:nvPicPr>
        <p:blipFill rotWithShape="1">
          <a:blip r:embed="rId5" r:link="rId6">
            <a:clrChange>
              <a:clrFrom>
                <a:srgbClr val="FFFFFF"/>
              </a:clrFrom>
              <a:clrTo>
                <a:srgbClr val="FFFFFF">
                  <a:alpha val="0"/>
                </a:srgbClr>
              </a:clrTo>
            </a:clrChange>
            <a:extLst>
              <a:ext uri="{28A0092B-C50C-407E-A947-70E740481C1C}">
                <a14:useLocalDpi xmlns:a14="http://schemas.microsoft.com/office/drawing/2010/main" val="0"/>
              </a:ext>
            </a:extLst>
          </a:blip>
          <a:srcRect l="3266" t="91696" r="40131" b="4555"/>
          <a:stretch>
            <a:fillRect/>
          </a:stretch>
        </p:blipFill>
        <p:spPr bwMode="auto">
          <a:xfrm>
            <a:off x="5023884" y="5806037"/>
            <a:ext cx="6634716" cy="329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287438" y="3708907"/>
            <a:ext cx="429926" cy="523220"/>
          </a:xfrm>
          <a:prstGeom prst="rect">
            <a:avLst/>
          </a:prstGeom>
        </p:spPr>
        <p:txBody>
          <a:bodyPr wrap="none">
            <a:spAutoFit/>
          </a:bodyPr>
          <a:lstStyle/>
          <a:p>
            <a:r>
              <a:rPr lang="en-US" sz="2800" dirty="0">
                <a:latin typeface="Yu Gothic UI" panose="020B0500000000000000" pitchFamily="34" charset="-128"/>
                <a:ea typeface="Yu Gothic UI" panose="020B0500000000000000" pitchFamily="34" charset="-128"/>
                <a:cs typeface="Segoe UI" panose="020B0502040204020203" pitchFamily="34" charset="0"/>
              </a:rPr>
              <a:t>=</a:t>
            </a:r>
            <a:endParaRPr lang="nb-NO" sz="2800" dirty="0"/>
          </a:p>
        </p:txBody>
      </p:sp>
    </p:spTree>
    <p:extLst>
      <p:ext uri="{BB962C8B-B14F-4D97-AF65-F5344CB8AC3E}">
        <p14:creationId xmlns:p14="http://schemas.microsoft.com/office/powerpoint/2010/main" val="29354580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30621" y="1252832"/>
            <a:ext cx="10634279" cy="4970591"/>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To overlay, the input layers must:</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Be in the same reference system</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Have overlapping raster cells with </a:t>
            </a:r>
            <a:r>
              <a:rPr lang="en-US" altLang="nb-NO" sz="2400" u="sng" dirty="0">
                <a:solidFill>
                  <a:prstClr val="black"/>
                </a:solidFill>
                <a:latin typeface="Yu Gothic UI" panose="020B0500000000000000" pitchFamily="34" charset="-128"/>
                <a:ea typeface="Yu Gothic UI" panose="020B0500000000000000" pitchFamily="34" charset="-128"/>
              </a:rPr>
              <a:t>equal resolution</a:t>
            </a:r>
          </a:p>
          <a:p>
            <a:pPr marL="1457325" lvl="2" indent="-457200">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possibly resampling to get the same raster resolution</a:t>
            </a:r>
          </a:p>
          <a:p>
            <a:pPr marL="542925" indent="-542925">
              <a:buClr>
                <a:srgbClr val="1F7F79"/>
              </a:buClr>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542925" indent="-542925">
              <a:buClr>
                <a:srgbClr val="1F7F79"/>
              </a:buClr>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Coherent pixels in each layer are combined using algebra (mathematical operations):</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Addition, subtraction, multiplication, division, mean value, …</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New raster pixel values should have a common measurement level and scale</a:t>
            </a:r>
          </a:p>
          <a:p>
            <a:pPr marL="542925" lvl="0" indent="-542925">
              <a:buClr>
                <a:srgbClr val="1F7F79"/>
              </a:buClr>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542925" lvl="0" indent="-542925">
              <a:buClr>
                <a:srgbClr val="1F7F79"/>
              </a:buClr>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Simple and fast calculation in relation to vector</a:t>
            </a:r>
          </a:p>
          <a:p>
            <a:pPr marL="542925" indent="-542925">
              <a:buClr>
                <a:srgbClr val="1F7F79"/>
              </a:buClr>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542925" indent="-542925">
              <a:buClr>
                <a:srgbClr val="1F7F79"/>
              </a:buClr>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Few analysis options!</a:t>
            </a:r>
          </a:p>
        </p:txBody>
      </p:sp>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raster</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10" name="Picture 4" descr="rasteroverlay"/>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59987" y="1252832"/>
            <a:ext cx="2132013"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60240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03913" y="1264885"/>
            <a:ext cx="11423044" cy="5148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raster - add</a:t>
            </a:r>
            <a:endParaRPr lang="nb-NO" sz="4400" b="1" dirty="0">
              <a:solidFill>
                <a:srgbClr val="FF0000"/>
              </a:solidFill>
              <a:latin typeface="Yu Gothic UI" panose="020B0500000000000000" pitchFamily="34" charset="-128"/>
              <a:ea typeface="Yu Gothic UI" panose="020B0500000000000000" pitchFamily="34" charset="-128"/>
            </a:endParaRPr>
          </a:p>
        </p:txBody>
      </p:sp>
      <p:grpSp>
        <p:nvGrpSpPr>
          <p:cNvPr id="2" name="Group 1"/>
          <p:cNvGrpSpPr/>
          <p:nvPr/>
        </p:nvGrpSpPr>
        <p:grpSpPr>
          <a:xfrm>
            <a:off x="5168899" y="1253744"/>
            <a:ext cx="5910032" cy="5159756"/>
            <a:chOff x="2959099" y="1253744"/>
            <a:chExt cx="5910032" cy="5159756"/>
          </a:xfrm>
        </p:grpSpPr>
        <p:pic>
          <p:nvPicPr>
            <p:cNvPr id="6" name="Picture 4" descr="rast_ovly"/>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9099" y="1253744"/>
              <a:ext cx="4623309" cy="515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7762116" y="1327644"/>
              <a:ext cx="849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nb-NO" altLang="nb-NO" sz="1800" dirty="0">
                  <a:latin typeface="Times" panose="02020603050405020304" pitchFamily="18" charset="0"/>
                </a:rPr>
                <a:t>Lag 1</a:t>
              </a:r>
            </a:p>
          </p:txBody>
        </p:sp>
        <p:sp>
          <p:nvSpPr>
            <p:cNvPr id="8" name="Text Box 6"/>
            <p:cNvSpPr txBox="1">
              <a:spLocks noChangeArrowheads="1"/>
            </p:cNvSpPr>
            <p:nvPr/>
          </p:nvSpPr>
          <p:spPr bwMode="auto">
            <a:xfrm>
              <a:off x="7762116" y="2306880"/>
              <a:ext cx="8492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nb-NO" altLang="nb-NO" sz="1800">
                  <a:latin typeface="Times" panose="02020603050405020304" pitchFamily="18" charset="0"/>
                </a:rPr>
                <a:t>Lag 2</a:t>
              </a:r>
            </a:p>
          </p:txBody>
        </p:sp>
        <p:sp>
          <p:nvSpPr>
            <p:cNvPr id="9" name="Text Box 7"/>
            <p:cNvSpPr txBox="1">
              <a:spLocks noChangeArrowheads="1"/>
            </p:cNvSpPr>
            <p:nvPr/>
          </p:nvSpPr>
          <p:spPr bwMode="auto">
            <a:xfrm>
              <a:off x="7762116" y="3896019"/>
              <a:ext cx="1107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nb-NO" altLang="nb-NO" sz="1800">
                  <a:latin typeface="Times" panose="02020603050405020304" pitchFamily="18" charset="0"/>
                </a:rPr>
                <a:t>Nytt lag</a:t>
              </a:r>
            </a:p>
          </p:txBody>
        </p:sp>
      </p:grpSp>
      <p:sp>
        <p:nvSpPr>
          <p:cNvPr id="13" name="Rectangle 12"/>
          <p:cNvSpPr/>
          <p:nvPr/>
        </p:nvSpPr>
        <p:spPr>
          <a:xfrm>
            <a:off x="722432" y="1371152"/>
            <a:ext cx="4227949" cy="954107"/>
          </a:xfrm>
          <a:prstGeom prst="rect">
            <a:avLst/>
          </a:prstGeom>
        </p:spPr>
        <p:txBody>
          <a:bodyPr wrap="square">
            <a:spAutoFit/>
          </a:bodyPr>
          <a:lstStyle/>
          <a:p>
            <a:r>
              <a:rPr lang="en-US" sz="2800" i="1" dirty="0">
                <a:latin typeface="Yu Gothic UI" panose="020B0500000000000000" pitchFamily="34" charset="-128"/>
                <a:ea typeface="Yu Gothic UI" panose="020B0500000000000000" pitchFamily="34" charset="-128"/>
                <a:cs typeface="Segoe UI" panose="020B0502040204020203" pitchFamily="34" charset="0"/>
              </a:rPr>
              <a:t>Example of adding pixel values in a overlay raster</a:t>
            </a:r>
          </a:p>
        </p:txBody>
      </p:sp>
    </p:spTree>
    <p:extLst>
      <p:ext uri="{BB962C8B-B14F-4D97-AF65-F5344CB8AC3E}">
        <p14:creationId xmlns:p14="http://schemas.microsoft.com/office/powerpoint/2010/main" val="2938607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03913" y="1264885"/>
            <a:ext cx="11423044" cy="5148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raster - add</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13" name="Rectangle 12"/>
          <p:cNvSpPr/>
          <p:nvPr/>
        </p:nvSpPr>
        <p:spPr>
          <a:xfrm>
            <a:off x="722432" y="1371152"/>
            <a:ext cx="9196268" cy="523220"/>
          </a:xfrm>
          <a:prstGeom prst="rect">
            <a:avLst/>
          </a:prstGeom>
        </p:spPr>
        <p:txBody>
          <a:bodyPr wrap="square">
            <a:spAutoFit/>
          </a:bodyPr>
          <a:lstStyle/>
          <a:p>
            <a:r>
              <a:rPr lang="en-US" sz="2800" i="1" dirty="0">
                <a:latin typeface="Yu Gothic UI" panose="020B0500000000000000" pitchFamily="34" charset="-128"/>
                <a:ea typeface="Yu Gothic UI" panose="020B0500000000000000" pitchFamily="34" charset="-128"/>
                <a:cs typeface="Segoe UI" panose="020B0502040204020203" pitchFamily="34" charset="0"/>
              </a:rPr>
              <a:t>Raster overlays: using addition</a:t>
            </a:r>
          </a:p>
        </p:txBody>
      </p:sp>
      <p:pic>
        <p:nvPicPr>
          <p:cNvPr id="10" name="Picture 2" descr="PE4607 Heywood30c.gif                                          0004189EBob’s HD                       B5E64ED0:"/>
          <p:cNvPicPr>
            <a:picLocks noChangeAspect="1" noChangeArrowheads="1"/>
          </p:cNvPicPr>
          <p:nvPr/>
        </p:nvPicPr>
        <p:blipFill rotWithShape="1">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t="23953" b="27894"/>
          <a:stretch>
            <a:fillRect/>
          </a:stretch>
        </p:blipFill>
        <p:spPr bwMode="auto">
          <a:xfrm>
            <a:off x="969544" y="2362199"/>
            <a:ext cx="9847225" cy="3556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8601157" y="1400474"/>
            <a:ext cx="3072123" cy="1200329"/>
          </a:xfrm>
          <a:prstGeom prst="rect">
            <a:avLst/>
          </a:prstGeom>
        </p:spPr>
        <p:txBody>
          <a:bodyPr wrap="square">
            <a:spAutoFit/>
          </a:bodyPr>
          <a:lstStyle/>
          <a:p>
            <a:pPr algn="ctr"/>
            <a:r>
              <a:rPr lang="en-US" sz="24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Use: find change in the landscape or change detection</a:t>
            </a:r>
          </a:p>
        </p:txBody>
      </p:sp>
    </p:spTree>
    <p:extLst>
      <p:ext uri="{BB962C8B-B14F-4D97-AF65-F5344CB8AC3E}">
        <p14:creationId xmlns:p14="http://schemas.microsoft.com/office/powerpoint/2010/main" val="42467084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03913" y="1264885"/>
            <a:ext cx="11423044" cy="5148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latin typeface="Yu Gothic UI" panose="020B0500000000000000" pitchFamily="34" charset="-128"/>
              <a:ea typeface="Yu Gothic UI" panose="020B0500000000000000" pitchFamily="34" charset="-128"/>
            </a:endParaRPr>
          </a:p>
        </p:txBody>
      </p:sp>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raster - add</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13" name="Rectangle 12"/>
          <p:cNvSpPr/>
          <p:nvPr/>
        </p:nvSpPr>
        <p:spPr>
          <a:xfrm>
            <a:off x="722432" y="1371152"/>
            <a:ext cx="9196268" cy="523220"/>
          </a:xfrm>
          <a:prstGeom prst="rect">
            <a:avLst/>
          </a:prstGeom>
        </p:spPr>
        <p:txBody>
          <a:bodyPr wrap="square">
            <a:spAutoFit/>
          </a:bodyPr>
          <a:lstStyle/>
          <a:p>
            <a:r>
              <a:rPr lang="en-US" sz="2800" i="1" dirty="0">
                <a:latin typeface="Yu Gothic UI" panose="020B0500000000000000" pitchFamily="34" charset="-128"/>
                <a:ea typeface="Yu Gothic UI" panose="020B0500000000000000" pitchFamily="34" charset="-128"/>
                <a:cs typeface="Segoe UI" panose="020B0502040204020203" pitchFamily="34" charset="0"/>
              </a:rPr>
              <a:t>Raster overlays: using addition</a:t>
            </a:r>
          </a:p>
        </p:txBody>
      </p:sp>
      <p:pic>
        <p:nvPicPr>
          <p:cNvPr id="2" name="Picture 1"/>
          <p:cNvPicPr>
            <a:picLocks noChangeAspect="1"/>
          </p:cNvPicPr>
          <p:nvPr/>
        </p:nvPicPr>
        <p:blipFill rotWithShape="1">
          <a:blip r:embed="rId3"/>
          <a:srcRect r="28897"/>
          <a:stretch/>
        </p:blipFill>
        <p:spPr>
          <a:xfrm>
            <a:off x="1120091" y="2602457"/>
            <a:ext cx="6093509" cy="3811043"/>
          </a:xfrm>
          <a:prstGeom prst="rect">
            <a:avLst/>
          </a:prstGeom>
        </p:spPr>
      </p:pic>
      <p:sp>
        <p:nvSpPr>
          <p:cNvPr id="3" name="Rectangle 2"/>
          <p:cNvSpPr/>
          <p:nvPr/>
        </p:nvSpPr>
        <p:spPr>
          <a:xfrm>
            <a:off x="1261128" y="2113502"/>
            <a:ext cx="2105063" cy="461665"/>
          </a:xfrm>
          <a:prstGeom prst="rect">
            <a:avLst/>
          </a:prstGeom>
        </p:spPr>
        <p:txBody>
          <a:bodyPr wrap="none">
            <a:spAutoFit/>
          </a:bodyPr>
          <a:lstStyle/>
          <a:p>
            <a:r>
              <a:rPr lang="en-US" sz="2400" dirty="0">
                <a:latin typeface="Yu Gothic UI" panose="020B0500000000000000" pitchFamily="34" charset="-128"/>
                <a:ea typeface="Yu Gothic UI" panose="020B0500000000000000" pitchFamily="34" charset="-128"/>
              </a:rPr>
              <a:t>Forest in 1999</a:t>
            </a:r>
            <a:endParaRPr lang="nb-NO" sz="2400" dirty="0">
              <a:latin typeface="Yu Gothic UI" panose="020B0500000000000000" pitchFamily="34" charset="-128"/>
              <a:ea typeface="Yu Gothic UI" panose="020B0500000000000000" pitchFamily="34" charset="-128"/>
            </a:endParaRPr>
          </a:p>
        </p:txBody>
      </p:sp>
      <p:sp>
        <p:nvSpPr>
          <p:cNvPr id="8" name="Rectangle 7"/>
          <p:cNvSpPr/>
          <p:nvPr/>
        </p:nvSpPr>
        <p:spPr>
          <a:xfrm>
            <a:off x="4499282" y="2072184"/>
            <a:ext cx="2105063" cy="461665"/>
          </a:xfrm>
          <a:prstGeom prst="rect">
            <a:avLst/>
          </a:prstGeom>
        </p:spPr>
        <p:txBody>
          <a:bodyPr wrap="none">
            <a:spAutoFit/>
          </a:bodyPr>
          <a:lstStyle/>
          <a:p>
            <a:r>
              <a:rPr lang="en-US" sz="2400" dirty="0">
                <a:latin typeface="Yu Gothic UI" panose="020B0500000000000000" pitchFamily="34" charset="-128"/>
                <a:ea typeface="Yu Gothic UI" panose="020B0500000000000000" pitchFamily="34" charset="-128"/>
              </a:rPr>
              <a:t>Forest in 2015</a:t>
            </a:r>
            <a:endParaRPr lang="nb-NO" sz="2400" dirty="0">
              <a:latin typeface="Yu Gothic UI" panose="020B0500000000000000" pitchFamily="34" charset="-128"/>
              <a:ea typeface="Yu Gothic UI" panose="020B0500000000000000" pitchFamily="34" charset="-128"/>
            </a:endParaRPr>
          </a:p>
        </p:txBody>
      </p:sp>
      <p:sp>
        <p:nvSpPr>
          <p:cNvPr id="9" name="Rectangle 8"/>
          <p:cNvSpPr/>
          <p:nvPr/>
        </p:nvSpPr>
        <p:spPr>
          <a:xfrm>
            <a:off x="7469429" y="1853054"/>
            <a:ext cx="3806518" cy="830997"/>
          </a:xfrm>
          <a:prstGeom prst="rect">
            <a:avLst/>
          </a:prstGeom>
        </p:spPr>
        <p:txBody>
          <a:bodyPr wrap="square">
            <a:spAutoFit/>
          </a:bodyPr>
          <a:lstStyle/>
          <a:p>
            <a:pPr algn="ctr"/>
            <a:r>
              <a:rPr lang="en-US" sz="2400" dirty="0">
                <a:latin typeface="Yu Gothic UI" panose="020B0500000000000000" pitchFamily="34" charset="-128"/>
                <a:ea typeface="Yu Gothic UI" panose="020B0500000000000000" pitchFamily="34" charset="-128"/>
              </a:rPr>
              <a:t>Forest change between 1999 and 2015</a:t>
            </a:r>
            <a:endParaRPr lang="nb-NO" sz="2400" dirty="0">
              <a:latin typeface="Yu Gothic UI" panose="020B0500000000000000" pitchFamily="34" charset="-128"/>
              <a:ea typeface="Yu Gothic UI" panose="020B0500000000000000" pitchFamily="34" charset="-128"/>
            </a:endParaRPr>
          </a:p>
        </p:txBody>
      </p:sp>
      <p:pic>
        <p:nvPicPr>
          <p:cNvPr id="11" name="Picture 10"/>
          <p:cNvPicPr>
            <a:picLocks noChangeAspect="1"/>
          </p:cNvPicPr>
          <p:nvPr/>
        </p:nvPicPr>
        <p:blipFill rotWithShape="1">
          <a:blip r:embed="rId3"/>
          <a:srcRect l="71842"/>
          <a:stretch/>
        </p:blipFill>
        <p:spPr>
          <a:xfrm>
            <a:off x="8435108" y="2602457"/>
            <a:ext cx="2413176" cy="3811043"/>
          </a:xfrm>
          <a:prstGeom prst="rect">
            <a:avLst/>
          </a:prstGeom>
        </p:spPr>
      </p:pic>
    </p:spTree>
    <p:extLst>
      <p:ext uri="{BB962C8B-B14F-4D97-AF65-F5344CB8AC3E}">
        <p14:creationId xmlns:p14="http://schemas.microsoft.com/office/powerpoint/2010/main" val="23962043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32707" y="1264885"/>
            <a:ext cx="11494250" cy="5148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Overlay raster</a:t>
            </a:r>
            <a:endParaRPr lang="nb-NO" sz="4400" b="1" dirty="0">
              <a:solidFill>
                <a:srgbClr val="FF0000"/>
              </a:solidFill>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3"/>
          <a:stretch>
            <a:fillRect/>
          </a:stretch>
        </p:blipFill>
        <p:spPr>
          <a:xfrm>
            <a:off x="616888" y="2400229"/>
            <a:ext cx="11172006" cy="3314771"/>
          </a:xfrm>
          <a:prstGeom prst="rect">
            <a:avLst/>
          </a:prstGeom>
        </p:spPr>
      </p:pic>
      <p:sp>
        <p:nvSpPr>
          <p:cNvPr id="7" name="Rectangle 6"/>
          <p:cNvSpPr/>
          <p:nvPr/>
        </p:nvSpPr>
        <p:spPr>
          <a:xfrm>
            <a:off x="503913" y="1264885"/>
            <a:ext cx="10621287" cy="523220"/>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rPr>
              <a:t>Algebra:</a:t>
            </a:r>
          </a:p>
        </p:txBody>
      </p:sp>
    </p:spTree>
    <p:extLst>
      <p:ext uri="{BB962C8B-B14F-4D97-AF65-F5344CB8AC3E}">
        <p14:creationId xmlns:p14="http://schemas.microsoft.com/office/powerpoint/2010/main" val="25486183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Types of analysis</a:t>
            </a:r>
            <a:endParaRPr lang="nb-NO" sz="4400" b="1" dirty="0">
              <a:solidFill>
                <a:srgbClr val="1F7F79"/>
              </a:solidFill>
              <a:latin typeface="Yu Gothic UI" panose="020B0500000000000000" pitchFamily="34" charset="-128"/>
              <a:ea typeface="Yu Gothic UI" panose="020B0500000000000000" pitchFamily="34" charset="-128"/>
            </a:endParaRPr>
          </a:p>
        </p:txBody>
      </p:sp>
      <p:sp>
        <p:nvSpPr>
          <p:cNvPr id="2" name="Explosion 1 1"/>
          <p:cNvSpPr/>
          <p:nvPr/>
        </p:nvSpPr>
        <p:spPr>
          <a:xfrm>
            <a:off x="8267700" y="4533900"/>
            <a:ext cx="3924300" cy="208280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ctangle 6"/>
          <p:cNvSpPr/>
          <p:nvPr/>
        </p:nvSpPr>
        <p:spPr>
          <a:xfrm>
            <a:off x="8932860" y="5304153"/>
            <a:ext cx="2593980" cy="523220"/>
          </a:xfrm>
          <a:prstGeom prst="rect">
            <a:avLst/>
          </a:prstGeom>
        </p:spPr>
        <p:txBody>
          <a:bodyPr wrap="none">
            <a:spAutoFit/>
          </a:bodyPr>
          <a:lstStyle/>
          <a:p>
            <a:r>
              <a:rPr lang="en-US" altLang="nb-NO" sz="2800" i="1" dirty="0">
                <a:solidFill>
                  <a:srgbClr val="FF0000"/>
                </a:solidFill>
                <a:latin typeface="Yu Gothic UI" panose="020B0500000000000000" pitchFamily="34" charset="-128"/>
                <a:ea typeface="Yu Gothic UI" panose="020B0500000000000000" pitchFamily="34" charset="-128"/>
              </a:rPr>
              <a:t>another lecture</a:t>
            </a:r>
            <a:endParaRPr lang="nb-NO" sz="2800" i="1" dirty="0"/>
          </a:p>
        </p:txBody>
      </p:sp>
      <p:sp>
        <p:nvSpPr>
          <p:cNvPr id="8" name="Rectangle 7"/>
          <p:cNvSpPr/>
          <p:nvPr/>
        </p:nvSpPr>
        <p:spPr>
          <a:xfrm>
            <a:off x="630621" y="1244668"/>
            <a:ext cx="11561379" cy="3785652"/>
          </a:xfrm>
          <a:prstGeom prst="rect">
            <a:avLst/>
          </a:prstGeom>
        </p:spPr>
        <p:txBody>
          <a:bodyPr wrap="square">
            <a:spAutoFit/>
          </a:bodyPr>
          <a:lstStyle/>
          <a:p>
            <a:pPr marL="542925" lvl="0" indent="-542925">
              <a:buClr>
                <a:srgbClr val="1F7F79"/>
              </a:buClr>
              <a:buFont typeface="Segoe UI" panose="020B0502040204020203" pitchFamily="34" charset="0"/>
              <a:buChar char="⃣"/>
            </a:pPr>
            <a:r>
              <a:rPr lang="en-US" altLang="nb-NO" sz="3200" dirty="0">
                <a:solidFill>
                  <a:srgbClr val="FF0000"/>
                </a:solidFill>
                <a:latin typeface="Yu Gothic UI" panose="020B0500000000000000" pitchFamily="34" charset="-128"/>
                <a:ea typeface="Yu Gothic UI" panose="020B0500000000000000" pitchFamily="34" charset="-128"/>
              </a:rPr>
              <a:t>Attribute operations</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Query </a:t>
            </a:r>
            <a:r>
              <a:rPr lang="en-US" altLang="nb-NO" sz="2800" dirty="0">
                <a:latin typeface="Yu Gothic UI" panose="020B0500000000000000" pitchFamily="34" charset="-128"/>
                <a:ea typeface="Yu Gothic UI" panose="020B0500000000000000" pitchFamily="34" charset="-128"/>
              </a:rPr>
              <a:t>/ selection</a:t>
            </a:r>
          </a:p>
          <a:p>
            <a:pPr marL="1457325" lvl="2" indent="-4572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based on attribute </a:t>
            </a:r>
          </a:p>
          <a:p>
            <a:pPr marL="1457325" lvl="2" indent="-4572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based on location</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Aggregation: </a:t>
            </a:r>
          </a:p>
          <a:p>
            <a:pPr marL="1457325" lvl="2" indent="-457200">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reclassification </a:t>
            </a:r>
          </a:p>
          <a:p>
            <a:pPr marL="1457325" lvl="2" indent="-457200">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removal of common boundaries</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Overlay: union, clipping and intersect</a:t>
            </a:r>
          </a:p>
          <a:p>
            <a:pPr marL="893763" lvl="1" indent="-350838">
              <a:lnSpc>
                <a:spcPct val="100000"/>
              </a:lnSpc>
              <a:spcBef>
                <a:spcPts val="0"/>
              </a:spcBef>
              <a:buFont typeface="Segoe UI" panose="020B0502040204020203" pitchFamily="34" charset="0"/>
              <a:buChar char="–"/>
            </a:pPr>
            <a:r>
              <a:rPr lang="en-US" altLang="nb-NO" sz="2800" dirty="0">
                <a:solidFill>
                  <a:srgbClr val="FF0000"/>
                </a:solidFill>
                <a:latin typeface="Yu Gothic UI" panose="020B0500000000000000" pitchFamily="34" charset="-128"/>
                <a:ea typeface="Yu Gothic UI" panose="020B0500000000000000" pitchFamily="34" charset="-128"/>
              </a:rPr>
              <a:t>Statistical operations (classification, regression, etc.)</a:t>
            </a:r>
          </a:p>
        </p:txBody>
      </p:sp>
    </p:spTree>
    <p:extLst>
      <p:ext uri="{BB962C8B-B14F-4D97-AF65-F5344CB8AC3E}">
        <p14:creationId xmlns:p14="http://schemas.microsoft.com/office/powerpoint/2010/main" val="2326952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1254868" y="3447879"/>
            <a:ext cx="5437762" cy="17115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latin typeface="Yu Gothic UI" panose="020B0500000000000000" pitchFamily="34" charset="-128"/>
                <a:ea typeface="Yu Gothic UI" panose="020B0500000000000000" pitchFamily="34" charset="-128"/>
              </a:rPr>
              <a:t>…and </a:t>
            </a:r>
            <a:r>
              <a:rPr lang="en-US" sz="2200" b="1" dirty="0">
                <a:latin typeface="Yu Gothic UI" panose="020B0500000000000000" pitchFamily="34" charset="-128"/>
                <a:ea typeface="Yu Gothic UI" panose="020B0500000000000000" pitchFamily="34" charset="-128"/>
              </a:rPr>
              <a:t>how we can convert between these data models </a:t>
            </a:r>
            <a:r>
              <a:rPr lang="en-US" sz="2200" dirty="0">
                <a:latin typeface="Yu Gothic UI" panose="020B0500000000000000" pitchFamily="34" charset="-128"/>
                <a:ea typeface="Yu Gothic UI" panose="020B0500000000000000" pitchFamily="34" charset="-128"/>
              </a:rPr>
              <a:t>(hint: pushing buttons in ArcMap)</a:t>
            </a:r>
          </a:p>
          <a:p>
            <a:r>
              <a:rPr lang="en-US" sz="2200" dirty="0">
                <a:latin typeface="Yu Gothic UI" panose="020B0500000000000000" pitchFamily="34" charset="-128"/>
                <a:ea typeface="Yu Gothic UI" panose="020B0500000000000000" pitchFamily="34" charset="-128"/>
              </a:rPr>
              <a:t>…and </a:t>
            </a:r>
            <a:r>
              <a:rPr lang="en-US" sz="2200" b="1" dirty="0">
                <a:latin typeface="Yu Gothic UI" panose="020B0500000000000000" pitchFamily="34" charset="-128"/>
                <a:ea typeface="Yu Gothic UI" panose="020B0500000000000000" pitchFamily="34" charset="-128"/>
              </a:rPr>
              <a:t>what is actually happening </a:t>
            </a:r>
            <a:r>
              <a:rPr lang="en-US" sz="2200" dirty="0">
                <a:latin typeface="Yu Gothic UI" panose="020B0500000000000000" pitchFamily="34" charset="-128"/>
                <a:ea typeface="Yu Gothic UI" panose="020B0500000000000000" pitchFamily="34" charset="-128"/>
              </a:rPr>
              <a:t>behind the scenes to make this possible</a:t>
            </a:r>
            <a:endParaRPr lang="en-GB" altLang="nb-NO" sz="2200" dirty="0">
              <a:solidFill>
                <a:srgbClr val="000000"/>
              </a:solidFill>
              <a:latin typeface="Yu Gothic UI" panose="020B0500000000000000" pitchFamily="34" charset="-128"/>
              <a:ea typeface="Yu Gothic UI" panose="020B0500000000000000" pitchFamily="34" charset="-128"/>
            </a:endParaRPr>
          </a:p>
          <a:p>
            <a:endParaRPr lang="en-GB" altLang="nb-NO" sz="2200" dirty="0">
              <a:solidFill>
                <a:srgbClr val="000000"/>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Conversion Between Data Models</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2" name="Rectangle 1"/>
          <p:cNvSpPr/>
          <p:nvPr/>
        </p:nvSpPr>
        <p:spPr>
          <a:xfrm>
            <a:off x="708397" y="2021674"/>
            <a:ext cx="6480344" cy="1200329"/>
          </a:xfrm>
          <a:prstGeom prst="rect">
            <a:avLst/>
          </a:prstGeom>
        </p:spPr>
        <p:txBody>
          <a:bodyPr wrap="square">
            <a:spAutoFit/>
          </a:bodyPr>
          <a:lstStyle/>
          <a:p>
            <a:pPr marL="542925" lvl="0" indent="-542925">
              <a:lnSpc>
                <a:spcPct val="150000"/>
              </a:lnSpc>
              <a:buClr>
                <a:srgbClr val="1F7F79"/>
              </a:buClr>
              <a:buFont typeface="Segoe UI" panose="020B0502040204020203" pitchFamily="34" charset="0"/>
              <a:buChar char="⃣"/>
            </a:pPr>
            <a:r>
              <a:rPr lang="en-US" altLang="nb-NO" sz="2400" b="1" dirty="0">
                <a:solidFill>
                  <a:prstClr val="black"/>
                </a:solidFill>
                <a:latin typeface="Yu Gothic UI" panose="020B0500000000000000" pitchFamily="34" charset="-128"/>
                <a:ea typeface="Yu Gothic UI" panose="020B0500000000000000" pitchFamily="34" charset="-128"/>
              </a:rPr>
              <a:t>Rasterization</a:t>
            </a:r>
            <a:r>
              <a:rPr lang="en-US" altLang="nb-NO" sz="2400" dirty="0">
                <a:solidFill>
                  <a:prstClr val="black"/>
                </a:solidFill>
                <a:latin typeface="Yu Gothic UI" panose="020B0500000000000000" pitchFamily="34" charset="-128"/>
                <a:ea typeface="Yu Gothic UI" panose="020B0500000000000000" pitchFamily="34" charset="-128"/>
              </a:rPr>
              <a:t> converts vectors into </a:t>
            </a:r>
            <a:r>
              <a:rPr lang="en-US" altLang="nb-NO" sz="2400" dirty="0" err="1">
                <a:solidFill>
                  <a:prstClr val="black"/>
                </a:solidFill>
                <a:latin typeface="Yu Gothic UI" panose="020B0500000000000000" pitchFamily="34" charset="-128"/>
                <a:ea typeface="Yu Gothic UI" panose="020B0500000000000000" pitchFamily="34" charset="-128"/>
              </a:rPr>
              <a:t>rasters</a:t>
            </a:r>
            <a:r>
              <a:rPr lang="en-US" altLang="nb-NO" sz="2400" dirty="0">
                <a:solidFill>
                  <a:prstClr val="black"/>
                </a:solidFill>
                <a:latin typeface="Yu Gothic UI" panose="020B0500000000000000" pitchFamily="34" charset="-128"/>
                <a:ea typeface="Yu Gothic UI" panose="020B0500000000000000" pitchFamily="34" charset="-128"/>
              </a:rPr>
              <a:t> </a:t>
            </a:r>
          </a:p>
          <a:p>
            <a:pPr marL="542925" lvl="0" indent="-542925">
              <a:lnSpc>
                <a:spcPct val="150000"/>
              </a:lnSpc>
              <a:buClr>
                <a:srgbClr val="1F7F79"/>
              </a:buClr>
              <a:buFont typeface="Segoe UI" panose="020B0502040204020203" pitchFamily="34" charset="0"/>
              <a:buChar char="⃣"/>
            </a:pPr>
            <a:r>
              <a:rPr lang="en-GB" sz="2400" b="1" dirty="0">
                <a:latin typeface="Yu Gothic UI" panose="020B0500000000000000" pitchFamily="34" charset="-128"/>
                <a:ea typeface="Yu Gothic UI" panose="020B0500000000000000" pitchFamily="34" charset="-128"/>
              </a:rPr>
              <a:t>Vectorization</a:t>
            </a:r>
            <a:r>
              <a:rPr lang="en-GB" sz="2400" dirty="0">
                <a:latin typeface="Yu Gothic UI" panose="020B0500000000000000" pitchFamily="34" charset="-128"/>
                <a:ea typeface="Yu Gothic UI" panose="020B0500000000000000" pitchFamily="34" charset="-128"/>
              </a:rPr>
              <a:t> transforms rasters in vectors </a:t>
            </a:r>
            <a:endParaRPr lang="en-GB" sz="2400" dirty="0">
              <a:latin typeface="Yu Gothic UI" panose="020B0500000000000000" pitchFamily="34" charset="-128"/>
              <a:ea typeface="Yu Gothic UI" panose="020B0500000000000000" pitchFamily="34" charset="-128"/>
              <a:sym typeface="Wingdings" panose="05000000000000000000" pitchFamily="2" charset="2"/>
            </a:endParaRPr>
          </a:p>
        </p:txBody>
      </p:sp>
      <p:pic>
        <p:nvPicPr>
          <p:cNvPr id="5" name="Picture 6" descr="rast_vekt_re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8470" y="1360967"/>
            <a:ext cx="4955056" cy="487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85914" y="1225966"/>
            <a:ext cx="7254577" cy="830997"/>
          </a:xfrm>
          <a:prstGeom prst="rect">
            <a:avLst/>
          </a:prstGeom>
        </p:spPr>
        <p:txBody>
          <a:bodyPr wrap="square">
            <a:spAutoFit/>
          </a:bodyPr>
          <a:lstStyle/>
          <a:p>
            <a:r>
              <a:rPr lang="en-GB" altLang="nb-NO" sz="2400" dirty="0">
                <a:solidFill>
                  <a:srgbClr val="000000"/>
                </a:solidFill>
                <a:latin typeface="Yu Gothic UI" panose="020B0500000000000000" pitchFamily="34" charset="-128"/>
                <a:ea typeface="Yu Gothic UI" panose="020B0500000000000000" pitchFamily="34" charset="-128"/>
              </a:rPr>
              <a:t>You can convert data between raster and vectors but the nature of the data will be very different</a:t>
            </a:r>
          </a:p>
        </p:txBody>
      </p:sp>
      <p:grpSp>
        <p:nvGrpSpPr>
          <p:cNvPr id="8" name="Group 7"/>
          <p:cNvGrpSpPr/>
          <p:nvPr/>
        </p:nvGrpSpPr>
        <p:grpSpPr>
          <a:xfrm>
            <a:off x="3410050" y="1169071"/>
            <a:ext cx="4679005" cy="2385701"/>
            <a:chOff x="3410050" y="1169071"/>
            <a:chExt cx="4679005" cy="2385701"/>
          </a:xfrm>
        </p:grpSpPr>
        <p:sp>
          <p:nvSpPr>
            <p:cNvPr id="7" name="Cloud Callout 6"/>
            <p:cNvSpPr/>
            <p:nvPr/>
          </p:nvSpPr>
          <p:spPr>
            <a:xfrm flipH="1">
              <a:off x="3410050" y="1169071"/>
              <a:ext cx="4679005" cy="238570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ctangle 8"/>
            <p:cNvSpPr/>
            <p:nvPr/>
          </p:nvSpPr>
          <p:spPr>
            <a:xfrm rot="560839">
              <a:off x="4098722" y="1518785"/>
              <a:ext cx="3184682" cy="1569660"/>
            </a:xfrm>
            <a:prstGeom prst="rect">
              <a:avLst/>
            </a:prstGeom>
          </p:spPr>
          <p:txBody>
            <a:bodyPr wrap="square">
              <a:spAutoFit/>
            </a:bodyPr>
            <a:lstStyle/>
            <a:p>
              <a:pPr algn="ctr"/>
              <a:r>
                <a:rPr lang="en-US" sz="2400" b="1" dirty="0">
                  <a:solidFill>
                    <a:srgbClr val="FFFFFF"/>
                  </a:solidFill>
                  <a:latin typeface="TwCenMT-Regular"/>
                </a:rPr>
                <a:t>Why?</a:t>
              </a:r>
              <a:r>
                <a:rPr lang="en-US" sz="2400" dirty="0">
                  <a:solidFill>
                    <a:srgbClr val="FFFFFF"/>
                  </a:solidFill>
                  <a:latin typeface="TwCenMT-Regular"/>
                </a:rPr>
                <a:t/>
              </a:r>
              <a:br>
                <a:rPr lang="en-US" sz="2400" dirty="0">
                  <a:solidFill>
                    <a:srgbClr val="FFFFFF"/>
                  </a:solidFill>
                  <a:latin typeface="TwCenMT-Regular"/>
                </a:rPr>
              </a:br>
              <a:r>
                <a:rPr lang="en-US" sz="2400" dirty="0">
                  <a:solidFill>
                    <a:srgbClr val="FFFFFF"/>
                  </a:solidFill>
                  <a:latin typeface="TwCenMT-Regular"/>
                </a:rPr>
                <a:t>The data model we have is not always the data model we want</a:t>
              </a:r>
              <a:endParaRPr lang="nb-NO" sz="2400" dirty="0"/>
            </a:p>
          </p:txBody>
        </p:sp>
      </p:grpSp>
    </p:spTree>
    <p:extLst>
      <p:ext uri="{BB962C8B-B14F-4D97-AF65-F5344CB8AC3E}">
        <p14:creationId xmlns:p14="http://schemas.microsoft.com/office/powerpoint/2010/main" val="1494497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Types of analysis / basic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4" name="Rectangle 3"/>
          <p:cNvSpPr/>
          <p:nvPr/>
        </p:nvSpPr>
        <p:spPr>
          <a:xfrm>
            <a:off x="630621" y="1252832"/>
            <a:ext cx="11561379" cy="4924425"/>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dirty="0">
                <a:solidFill>
                  <a:srgbClr val="FF0000"/>
                </a:solidFill>
                <a:latin typeface="Yu Gothic UI" panose="020B0500000000000000" pitchFamily="34" charset="-128"/>
                <a:ea typeface="Yu Gothic UI" panose="020B0500000000000000" pitchFamily="34" charset="-128"/>
              </a:rPr>
              <a:t>Geometric operations</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Distance, perimeter, area, lines, directions, objects/points, etc.</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Buffers</a:t>
            </a:r>
          </a:p>
          <a:p>
            <a:pPr marL="542925" lvl="1">
              <a:lnSpc>
                <a:spcPct val="100000"/>
              </a:lnSpc>
              <a:spcBef>
                <a:spcPts val="0"/>
              </a:spcBef>
            </a:pPr>
            <a:endParaRPr lang="en-GB" altLang="nb-NO" sz="1100" dirty="0">
              <a:solidFill>
                <a:prstClr val="black"/>
              </a:solidFill>
              <a:latin typeface="Yu Gothic UI" panose="020B0500000000000000" pitchFamily="34" charset="-128"/>
              <a:ea typeface="Yu Gothic UI" panose="020B0500000000000000" pitchFamily="34" charset="-128"/>
            </a:endParaRPr>
          </a:p>
          <a:p>
            <a:pPr marL="542925" lvl="0" indent="-542925">
              <a:buClr>
                <a:srgbClr val="1F7F79"/>
              </a:buClr>
              <a:buFont typeface="Segoe UI" panose="020B0502040204020203" pitchFamily="34" charset="0"/>
              <a:buChar char="⃣"/>
            </a:pPr>
            <a:r>
              <a:rPr lang="en-US" altLang="nb-NO" sz="3200" dirty="0">
                <a:solidFill>
                  <a:srgbClr val="FF0000"/>
                </a:solidFill>
                <a:latin typeface="Yu Gothic UI" panose="020B0500000000000000" pitchFamily="34" charset="-128"/>
                <a:ea typeface="Yu Gothic UI" panose="020B0500000000000000" pitchFamily="34" charset="-128"/>
              </a:rPr>
              <a:t>Attribute operations</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Query </a:t>
            </a:r>
            <a:r>
              <a:rPr lang="en-US" altLang="nb-NO" sz="2800" dirty="0">
                <a:latin typeface="Yu Gothic UI" panose="020B0500000000000000" pitchFamily="34" charset="-128"/>
                <a:ea typeface="Yu Gothic UI" panose="020B0500000000000000" pitchFamily="34" charset="-128"/>
              </a:rPr>
              <a:t>/ selection</a:t>
            </a:r>
          </a:p>
          <a:p>
            <a:pPr marL="1457325" lvl="2" indent="-457200">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rPr>
              <a:t>Based on attribute and </a:t>
            </a:r>
            <a:r>
              <a:rPr lang="en-US" altLang="nb-NO" sz="2800" dirty="0">
                <a:solidFill>
                  <a:prstClr val="black"/>
                </a:solidFill>
                <a:latin typeface="Yu Gothic UI" panose="020B0500000000000000" pitchFamily="34" charset="-128"/>
                <a:ea typeface="Yu Gothic UI" panose="020B0500000000000000" pitchFamily="34" charset="-128"/>
              </a:rPr>
              <a:t>based on location</a:t>
            </a:r>
            <a:endParaRPr lang="en-US" altLang="nb-NO" sz="28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Aggregation: Reclassification and removal of common boundaries</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Overlay: union, clipping and intersect</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Statistical operations (classification, regression, etc.)</a:t>
            </a:r>
          </a:p>
          <a:p>
            <a:pPr marL="542925" lvl="1">
              <a:lnSpc>
                <a:spcPct val="100000"/>
              </a:lnSpc>
              <a:spcBef>
                <a:spcPts val="0"/>
              </a:spcBef>
            </a:pPr>
            <a:endParaRPr lang="en-US" altLang="nb-NO" sz="1100" dirty="0">
              <a:solidFill>
                <a:prstClr val="black"/>
              </a:solidFill>
              <a:latin typeface="Yu Gothic UI" panose="020B0500000000000000" pitchFamily="34" charset="-128"/>
              <a:ea typeface="Yu Gothic UI" panose="020B0500000000000000" pitchFamily="34" charset="-128"/>
            </a:endParaRPr>
          </a:p>
          <a:p>
            <a:pPr marL="542925" lvl="0" indent="-542925">
              <a:buClr>
                <a:srgbClr val="1F7F79"/>
              </a:buClr>
              <a:buFont typeface="Segoe UI" panose="020B0502040204020203" pitchFamily="34" charset="0"/>
              <a:buChar char="⃣"/>
            </a:pPr>
            <a:r>
              <a:rPr lang="en-US" altLang="nb-NO" sz="3200" dirty="0">
                <a:latin typeface="Yu Gothic UI" panose="020B0500000000000000" pitchFamily="34" charset="-128"/>
                <a:ea typeface="Yu Gothic UI" panose="020B0500000000000000" pitchFamily="34" charset="-128"/>
              </a:rPr>
              <a:t>Network</a:t>
            </a:r>
          </a:p>
        </p:txBody>
      </p:sp>
      <p:sp>
        <p:nvSpPr>
          <p:cNvPr id="7" name="Explosion 1 6"/>
          <p:cNvSpPr/>
          <p:nvPr/>
        </p:nvSpPr>
        <p:spPr>
          <a:xfrm>
            <a:off x="2724151" y="5188857"/>
            <a:ext cx="3144910" cy="1669143"/>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ctangle 7"/>
          <p:cNvSpPr/>
          <p:nvPr/>
        </p:nvSpPr>
        <p:spPr>
          <a:xfrm>
            <a:off x="3332161" y="5720481"/>
            <a:ext cx="2078798" cy="400110"/>
          </a:xfrm>
          <a:prstGeom prst="rect">
            <a:avLst/>
          </a:prstGeom>
        </p:spPr>
        <p:txBody>
          <a:bodyPr wrap="square">
            <a:spAutoFit/>
          </a:bodyPr>
          <a:lstStyle/>
          <a:p>
            <a:r>
              <a:rPr lang="en-US" altLang="nb-NO" sz="2000" i="1" dirty="0">
                <a:solidFill>
                  <a:srgbClr val="FF0000"/>
                </a:solidFill>
                <a:latin typeface="Yu Gothic UI" panose="020B0500000000000000" pitchFamily="34" charset="-128"/>
                <a:ea typeface="Yu Gothic UI" panose="020B0500000000000000" pitchFamily="34" charset="-128"/>
              </a:rPr>
              <a:t>another lecture</a:t>
            </a:r>
            <a:endParaRPr lang="nb-NO" sz="2000" i="1" dirty="0"/>
          </a:p>
        </p:txBody>
      </p:sp>
    </p:spTree>
    <p:extLst>
      <p:ext uri="{BB962C8B-B14F-4D97-AF65-F5344CB8AC3E}">
        <p14:creationId xmlns:p14="http://schemas.microsoft.com/office/powerpoint/2010/main" val="1919221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0621" y="1252832"/>
            <a:ext cx="11887200" cy="1877437"/>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3200" u="sng" dirty="0">
                <a:latin typeface="Yu Gothic UI" panose="020B0500000000000000" pitchFamily="34" charset="-128"/>
                <a:ea typeface="Yu Gothic UI" panose="020B0500000000000000" pitchFamily="34" charset="-128"/>
              </a:rPr>
              <a:t>Scripting</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When a complex series of commands must be used frequently to retrieve and transform data (e.g. buffer, overlay, new attributes) it is sensible to create a structures command file</a:t>
            </a:r>
          </a:p>
        </p:txBody>
      </p:sp>
      <p:sp>
        <p:nvSpPr>
          <p:cNvPr id="5" name="Rectangle 4"/>
          <p:cNvSpPr/>
          <p:nvPr/>
        </p:nvSpPr>
        <p:spPr>
          <a:xfrm>
            <a:off x="1560680" y="3448428"/>
            <a:ext cx="9012070" cy="1569660"/>
          </a:xfrm>
          <a:prstGeom prst="rect">
            <a:avLst/>
          </a:prstGeom>
        </p:spPr>
        <p:txBody>
          <a:bodyPr wrap="square">
            <a:spAutoFit/>
          </a:bodyPr>
          <a:lstStyle/>
          <a:p>
            <a:pPr marL="457200" indent="-457200">
              <a:buFont typeface="Wingdings" panose="05000000000000000000" pitchFamily="2" charset="2"/>
              <a:buChar char="à"/>
            </a:pPr>
            <a:r>
              <a:rPr lang="en-US" altLang="nb-NO" sz="3200" b="1" dirty="0">
                <a:latin typeface="Yu Gothic UI" panose="020B0500000000000000" pitchFamily="34" charset="-128"/>
                <a:ea typeface="Yu Gothic UI" panose="020B0500000000000000" pitchFamily="34" charset="-128"/>
                <a:sym typeface="Wingdings" panose="05000000000000000000" pitchFamily="2" charset="2"/>
              </a:rPr>
              <a:t>Multi-criteria analysis (MCA) is a technique used to consider many different criteria when making a decision.</a:t>
            </a:r>
          </a:p>
        </p:txBody>
      </p:sp>
      <p:sp>
        <p:nvSpPr>
          <p:cNvPr id="7" name="Explosion 1 6"/>
          <p:cNvSpPr/>
          <p:nvPr/>
        </p:nvSpPr>
        <p:spPr>
          <a:xfrm>
            <a:off x="8593521" y="4991100"/>
            <a:ext cx="3924300" cy="208280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ctangle 7"/>
          <p:cNvSpPr/>
          <p:nvPr/>
        </p:nvSpPr>
        <p:spPr>
          <a:xfrm>
            <a:off x="9258681" y="5761353"/>
            <a:ext cx="2593980" cy="523220"/>
          </a:xfrm>
          <a:prstGeom prst="rect">
            <a:avLst/>
          </a:prstGeom>
        </p:spPr>
        <p:txBody>
          <a:bodyPr wrap="none">
            <a:spAutoFit/>
          </a:bodyPr>
          <a:lstStyle/>
          <a:p>
            <a:r>
              <a:rPr lang="en-US" altLang="nb-NO" sz="2800" i="1" dirty="0">
                <a:solidFill>
                  <a:srgbClr val="FF0000"/>
                </a:solidFill>
                <a:latin typeface="Yu Gothic UI" panose="020B0500000000000000" pitchFamily="34" charset="-128"/>
                <a:ea typeface="Yu Gothic UI" panose="020B0500000000000000" pitchFamily="34" charset="-128"/>
              </a:rPr>
              <a:t>another lecture</a:t>
            </a:r>
            <a:endParaRPr lang="nb-NO" sz="2800" i="1" dirty="0"/>
          </a:p>
        </p:txBody>
      </p:sp>
      <p:sp>
        <p:nvSpPr>
          <p:cNvPr id="9" name="Rectangle 8"/>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Types of analysis / basic operations: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a:t>
            </a:r>
            <a:endParaRPr lang="nb-NO" sz="4400" b="1" dirty="0">
              <a:solidFill>
                <a:srgbClr val="FF0000"/>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6227387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Analysis tool summary</a:t>
            </a:r>
            <a:endParaRPr lang="nb-NO" sz="4400" b="1" dirty="0">
              <a:solidFill>
                <a:srgbClr val="FF0000"/>
              </a:solidFill>
              <a:latin typeface="Yu Gothic UI" panose="020B0500000000000000" pitchFamily="34" charset="-128"/>
              <a:ea typeface="Yu Gothic UI" panose="020B0500000000000000" pitchFamily="34" charset="-128"/>
            </a:endParaRPr>
          </a:p>
        </p:txBody>
      </p:sp>
      <p:sp>
        <p:nvSpPr>
          <p:cNvPr id="4" name="Rectangle 3"/>
          <p:cNvSpPr/>
          <p:nvPr/>
        </p:nvSpPr>
        <p:spPr>
          <a:xfrm>
            <a:off x="630621" y="1252832"/>
            <a:ext cx="7217979" cy="4693593"/>
          </a:xfrm>
          <a:prstGeom prst="rect">
            <a:avLst/>
          </a:prstGeom>
        </p:spPr>
        <p:txBody>
          <a:bodyPr wrap="square">
            <a:spAutoFit/>
          </a:bodyPr>
          <a:lstStyle/>
          <a:p>
            <a:pPr marL="542925" indent="-542925">
              <a:buClr>
                <a:srgbClr val="1F7F79"/>
              </a:buClr>
              <a:buFont typeface="Segoe UI" panose="020B0502040204020203" pitchFamily="34" charset="0"/>
              <a:buChar char="⃣"/>
            </a:pPr>
            <a:r>
              <a:rPr lang="en-GB" sz="3200" dirty="0">
                <a:latin typeface="Yu Gothic UI" panose="020B0500000000000000" pitchFamily="34" charset="-128"/>
                <a:ea typeface="Yu Gothic UI" panose="020B0500000000000000" pitchFamily="34" charset="-128"/>
              </a:rPr>
              <a:t>Types of </a:t>
            </a:r>
            <a:r>
              <a:rPr lang="en-GB" sz="3200" dirty="0" err="1">
                <a:latin typeface="Yu Gothic UI" panose="020B0500000000000000" pitchFamily="34" charset="-128"/>
                <a:ea typeface="Yu Gothic UI" panose="020B0500000000000000" pitchFamily="34" charset="-128"/>
              </a:rPr>
              <a:t>geoprocessing</a:t>
            </a:r>
            <a:r>
              <a:rPr lang="en-GB" sz="3200" dirty="0">
                <a:latin typeface="Yu Gothic UI" panose="020B0500000000000000" pitchFamily="34" charset="-128"/>
                <a:ea typeface="Yu Gothic UI" panose="020B0500000000000000" pitchFamily="34" charset="-128"/>
              </a:rPr>
              <a:t> operations (Multiple Layer Operations)</a:t>
            </a:r>
            <a:r>
              <a:rPr lang="en-GB" altLang="nb-NO" sz="3200" dirty="0">
                <a:solidFill>
                  <a:prstClr val="black"/>
                </a:solidFill>
                <a:latin typeface="Yu Gothic UI" panose="020B0500000000000000" pitchFamily="34" charset="-128"/>
                <a:ea typeface="Yu Gothic UI" panose="020B0500000000000000" pitchFamily="34" charset="-128"/>
              </a:rPr>
              <a:t>:</a:t>
            </a:r>
          </a:p>
          <a:p>
            <a:pPr marL="542925" indent="-542925">
              <a:buClr>
                <a:srgbClr val="1F7F79"/>
              </a:buClr>
              <a:buFont typeface="Segoe UI" panose="020B0502040204020203" pitchFamily="34" charset="0"/>
              <a:buChar char="⃣"/>
            </a:pPr>
            <a:endParaRPr lang="en-GB"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sz="3200" dirty="0">
                <a:latin typeface="Yu Gothic UI" panose="020B0500000000000000" pitchFamily="34" charset="-128"/>
                <a:ea typeface="Yu Gothic UI" panose="020B0500000000000000" pitchFamily="34" charset="-128"/>
              </a:rPr>
              <a:t>Buffer</a:t>
            </a:r>
            <a:endParaRPr lang="en-GB" altLang="nb-NO" sz="32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3200" dirty="0">
                <a:latin typeface="Yu Gothic UI" panose="020B0500000000000000" pitchFamily="34" charset="-128"/>
                <a:ea typeface="Yu Gothic UI" panose="020B0500000000000000" pitchFamily="34" charset="-128"/>
              </a:rPr>
              <a:t>Dissolve </a:t>
            </a:r>
          </a:p>
          <a:p>
            <a:pPr marL="893763" lvl="1" indent="-350838">
              <a:lnSpc>
                <a:spcPct val="100000"/>
              </a:lnSpc>
              <a:spcBef>
                <a:spcPts val="0"/>
              </a:spcBef>
              <a:buFont typeface="Segoe UI" panose="020B0502040204020203" pitchFamily="34" charset="0"/>
              <a:buChar char="–"/>
            </a:pPr>
            <a:r>
              <a:rPr lang="en-GB" sz="3200" dirty="0">
                <a:latin typeface="Yu Gothic UI" panose="020B0500000000000000" pitchFamily="34" charset="-128"/>
                <a:ea typeface="Yu Gothic UI" panose="020B0500000000000000" pitchFamily="34" charset="-128"/>
              </a:rPr>
              <a:t>Append (spatial join)</a:t>
            </a:r>
          </a:p>
          <a:p>
            <a:pPr marL="893763" lvl="1" indent="-350838">
              <a:lnSpc>
                <a:spcPct val="100000"/>
              </a:lnSpc>
              <a:spcBef>
                <a:spcPts val="0"/>
              </a:spcBef>
              <a:buFont typeface="Segoe UI" panose="020B0502040204020203" pitchFamily="34" charset="0"/>
              <a:buChar char="–"/>
            </a:pPr>
            <a:r>
              <a:rPr lang="en-GB" sz="3200" dirty="0">
                <a:latin typeface="Yu Gothic UI" panose="020B0500000000000000" pitchFamily="34" charset="-128"/>
                <a:ea typeface="Yu Gothic UI" panose="020B0500000000000000" pitchFamily="34" charset="-128"/>
              </a:rPr>
              <a:t>Clip</a:t>
            </a:r>
          </a:p>
          <a:p>
            <a:pPr marL="893763" lvl="1" indent="-350838">
              <a:lnSpc>
                <a:spcPct val="100000"/>
              </a:lnSpc>
              <a:spcBef>
                <a:spcPts val="0"/>
              </a:spcBef>
              <a:buFont typeface="Segoe UI" panose="020B0502040204020203" pitchFamily="34" charset="0"/>
              <a:buChar char="–"/>
            </a:pPr>
            <a:r>
              <a:rPr lang="en-GB" sz="3200" dirty="0">
                <a:latin typeface="Yu Gothic UI" panose="020B0500000000000000" pitchFamily="34" charset="-128"/>
                <a:ea typeface="Yu Gothic UI" panose="020B0500000000000000" pitchFamily="34" charset="-128"/>
              </a:rPr>
              <a:t>Intersect</a:t>
            </a:r>
          </a:p>
          <a:p>
            <a:pPr marL="893763" lvl="1" indent="-350838">
              <a:lnSpc>
                <a:spcPct val="100000"/>
              </a:lnSpc>
              <a:spcBef>
                <a:spcPts val="0"/>
              </a:spcBef>
              <a:buFont typeface="Segoe UI" panose="020B0502040204020203" pitchFamily="34" charset="0"/>
              <a:buChar char="–"/>
            </a:pPr>
            <a:r>
              <a:rPr lang="en-GB" sz="3200" dirty="0">
                <a:latin typeface="Yu Gothic UI" panose="020B0500000000000000" pitchFamily="34" charset="-128"/>
                <a:ea typeface="Yu Gothic UI" panose="020B0500000000000000" pitchFamily="34" charset="-128"/>
              </a:rPr>
              <a:t>Union</a:t>
            </a:r>
          </a:p>
          <a:p>
            <a:pPr marL="893763" lvl="1" indent="-350838">
              <a:lnSpc>
                <a:spcPct val="100000"/>
              </a:lnSpc>
              <a:spcBef>
                <a:spcPts val="0"/>
              </a:spcBef>
              <a:buFont typeface="Segoe UI" panose="020B0502040204020203" pitchFamily="34" charset="0"/>
              <a:buChar char="–"/>
            </a:pPr>
            <a:r>
              <a:rPr lang="en-GB" altLang="nb-NO" sz="3200">
                <a:latin typeface="Yu Gothic UI" panose="020B0500000000000000" pitchFamily="34" charset="-128"/>
                <a:ea typeface="Yu Gothic UI" panose="020B0500000000000000" pitchFamily="34" charset="-128"/>
              </a:rPr>
              <a:t>Erase</a:t>
            </a:r>
            <a:endParaRPr lang="en-GB" altLang="nb-NO" sz="3200" dirty="0">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2"/>
          <a:stretch>
            <a:fillRect/>
          </a:stretch>
        </p:blipFill>
        <p:spPr>
          <a:xfrm>
            <a:off x="7848600" y="137584"/>
            <a:ext cx="3238500" cy="6720416"/>
          </a:xfrm>
          <a:prstGeom prst="rect">
            <a:avLst/>
          </a:prstGeom>
        </p:spPr>
      </p:pic>
    </p:spTree>
    <p:extLst>
      <p:ext uri="{BB962C8B-B14F-4D97-AF65-F5344CB8AC3E}">
        <p14:creationId xmlns:p14="http://schemas.microsoft.com/office/powerpoint/2010/main" val="2037147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5E6974"/>
            </a:gs>
            <a:gs pos="35000">
              <a:srgbClr val="273037">
                <a:lumMod val="100000"/>
                <a:alpha val="94000"/>
              </a:srgbClr>
            </a:gs>
            <a:gs pos="64000">
              <a:srgbClr val="262F36"/>
            </a:gs>
            <a:gs pos="100000">
              <a:srgbClr val="232B32"/>
            </a:gs>
          </a:gsLst>
          <a:lin ang="16200000" scaled="0"/>
          <a:tileRect/>
        </a:gradFill>
        <a:effectLst/>
      </p:bgPr>
    </p:bg>
    <p:spTree>
      <p:nvGrpSpPr>
        <p:cNvPr id="1" name=""/>
        <p:cNvGrpSpPr/>
        <p:nvPr/>
      </p:nvGrpSpPr>
      <p:grpSpPr>
        <a:xfrm>
          <a:off x="0" y="0"/>
          <a:ext cx="0" cy="0"/>
          <a:chOff x="0" y="0"/>
          <a:chExt cx="0" cy="0"/>
        </a:xfrm>
      </p:grpSpPr>
      <p:sp>
        <p:nvSpPr>
          <p:cNvPr id="6" name="Rectangle 5"/>
          <p:cNvSpPr/>
          <p:nvPr/>
        </p:nvSpPr>
        <p:spPr>
          <a:xfrm>
            <a:off x="3997036" y="2581756"/>
            <a:ext cx="6552049"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rPr>
              <a:t>Thanks!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rPr>
              <a:t>Feedback questions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nb-NO" sz="2400" b="1" i="0" u="none" strike="noStrike" kern="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b-NO" altLang="nb-NO"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endParaRPr kumimoji="0" lang="nb-NO" altLang="nb-NO" sz="3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5818"/>
          <a:stretch/>
        </p:blipFill>
        <p:spPr>
          <a:xfrm>
            <a:off x="-9144" y="1087073"/>
            <a:ext cx="3095244" cy="4172496"/>
          </a:xfrm>
          <a:prstGeom prst="rect">
            <a:avLst/>
          </a:prstGeom>
        </p:spPr>
      </p:pic>
    </p:spTree>
    <p:extLst>
      <p:ext uri="{BB962C8B-B14F-4D97-AF65-F5344CB8AC3E}">
        <p14:creationId xmlns:p14="http://schemas.microsoft.com/office/powerpoint/2010/main" val="4105324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14196</TotalTime>
  <Words>8157</Words>
  <Application>Microsoft Office PowerPoint</Application>
  <PresentationFormat>Widescreen</PresentationFormat>
  <Paragraphs>1035</Paragraphs>
  <Slides>93</Slides>
  <Notes>79</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93</vt:i4>
      </vt:variant>
    </vt:vector>
  </HeadingPairs>
  <TitlesOfParts>
    <vt:vector size="109" baseType="lpstr">
      <vt:lpstr>Yu Gothic</vt:lpstr>
      <vt:lpstr>Yu Gothic UI</vt:lpstr>
      <vt:lpstr>Arial</vt:lpstr>
      <vt:lpstr>Calibri</vt:lpstr>
      <vt:lpstr>Calibri Light</vt:lpstr>
      <vt:lpstr>Courier New</vt:lpstr>
      <vt:lpstr>Noto Sans Symbols</vt:lpstr>
      <vt:lpstr>Segoe UI</vt:lpstr>
      <vt:lpstr>Times</vt:lpstr>
      <vt:lpstr>TwCenMT-Italic</vt:lpstr>
      <vt:lpstr>TwCenMT-Regular</vt:lpstr>
      <vt:lpstr>Wingdings</vt:lpstr>
      <vt:lpstr>Office Theme</vt:lpstr>
      <vt:lpstr>2_Office Theme</vt:lpstr>
      <vt:lpstr>Bitmap Image</vt:lpstr>
      <vt:lpstr>Worksheet</vt:lpstr>
      <vt:lpstr>Vector analysis </vt:lpstr>
      <vt:lpstr>A simple  example</vt:lpstr>
      <vt:lpstr>A simple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Livia Piermattei</dc:creator>
  <cp:lastModifiedBy>Luc Girod</cp:lastModifiedBy>
  <cp:revision>298</cp:revision>
  <cp:lastPrinted>2024-01-23T16:07:05Z</cp:lastPrinted>
  <dcterms:created xsi:type="dcterms:W3CDTF">2020-12-02T09:24:46Z</dcterms:created>
  <dcterms:modified xsi:type="dcterms:W3CDTF">2025-01-24T08:14:25Z</dcterms:modified>
</cp:coreProperties>
</file>